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embeddedFontLst>
    <p:embeddedFont>
      <p:font typeface="Arial Narr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85">
          <p15:clr>
            <a:srgbClr val="A4A3A4"/>
          </p15:clr>
        </p15:guide>
        <p15:guide id="2" orient="horz" pos="758">
          <p15:clr>
            <a:srgbClr val="A4A3A4"/>
          </p15:clr>
        </p15:guide>
        <p15:guide id="3" pos="2860">
          <p15:clr>
            <a:srgbClr val="A4A3A4"/>
          </p15:clr>
        </p15:guide>
      </p15:sldGuideLst>
    </p:ext>
    <p:ext uri="GoogleSlidesCustomDataVersion2">
      <go:slidesCustomData xmlns:go="http://customooxmlschemas.google.com/" r:id="rId34" roundtripDataSignature="AMtx7mi+L9/LVsIS9x5yWS2pEcyHo4/8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85" orient="horz"/>
        <p:guide pos="758" orient="horz"/>
        <p:guide pos="28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5.xml"/><Relationship Id="rId33" Type="http://schemas.openxmlformats.org/officeDocument/2006/relationships/font" Target="fonts/ArialNarrow-boldItalic.fntdata"/><Relationship Id="rId10" Type="http://schemas.openxmlformats.org/officeDocument/2006/relationships/slide" Target="slides/slide4.xml"/><Relationship Id="rId32" Type="http://schemas.openxmlformats.org/officeDocument/2006/relationships/font" Target="fonts/ArialNarrow-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2ec51f84a_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302ec51f84a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2ec51f84a_3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302ec51f84a_3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2ec51f84a_3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302ec51f84a_3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2ec51f84a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302ec51f84a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302ec51f84a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urtle">
  <p:cSld name="Title - Tur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1"/>
          <p:cNvSpPr txBox="1"/>
          <p:nvPr>
            <p:ph type="title"/>
          </p:nvPr>
        </p:nvSpPr>
        <p:spPr>
          <a:xfrm>
            <a:off x="3201682" y="1141666"/>
            <a:ext cx="5485118" cy="1398472"/>
          </a:xfrm>
          <a:prstGeom prst="rect">
            <a:avLst/>
          </a:prstGeom>
          <a:noFill/>
          <a:ln>
            <a:noFill/>
          </a:ln>
        </p:spPr>
        <p:txBody>
          <a:bodyPr anchorCtr="0" anchor="t" bIns="45700" lIns="91425" spcFirstLastPara="1" rIns="91425" wrap="square" tIns="45700">
            <a:noAutofit/>
          </a:bodyPr>
          <a:lstStyle>
            <a:lvl1pPr lvl="0" algn="r">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 type="body"/>
          </p:nvPr>
        </p:nvSpPr>
        <p:spPr>
          <a:xfrm>
            <a:off x="3201988" y="2707457"/>
            <a:ext cx="5484812" cy="1224439"/>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 name="Google Shape;16;p21"/>
          <p:cNvSpPr txBox="1"/>
          <p:nvPr>
            <p:ph idx="2" type="body"/>
          </p:nvPr>
        </p:nvSpPr>
        <p:spPr>
          <a:xfrm>
            <a:off x="463550" y="3118590"/>
            <a:ext cx="1293813" cy="75247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60"/>
              </a:spcBef>
              <a:spcAft>
                <a:spcPts val="0"/>
              </a:spcAft>
              <a:buClr>
                <a:schemeClr val="accent1"/>
              </a:buClr>
              <a:buSzPts val="1800"/>
              <a:buNone/>
              <a:defRPr b="1" sz="1800">
                <a:solidFill>
                  <a:schemeClr val="accent1"/>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 name="Google Shape;17;p21"/>
          <p:cNvSpPr txBox="1"/>
          <p:nvPr>
            <p:ph idx="3" type="body"/>
          </p:nvPr>
        </p:nvSpPr>
        <p:spPr>
          <a:xfrm>
            <a:off x="3201988" y="4282303"/>
            <a:ext cx="5484812" cy="57785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sz="1800"/>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ish">
  <p:cSld name="Title - Fish">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4"/>
          <p:cNvSpPr txBox="1"/>
          <p:nvPr>
            <p:ph type="title"/>
          </p:nvPr>
        </p:nvSpPr>
        <p:spPr>
          <a:xfrm>
            <a:off x="3201682" y="1141666"/>
            <a:ext cx="5485118" cy="1398472"/>
          </a:xfrm>
          <a:prstGeom prst="rect">
            <a:avLst/>
          </a:prstGeom>
          <a:noFill/>
          <a:ln>
            <a:noFill/>
          </a:ln>
        </p:spPr>
        <p:txBody>
          <a:bodyPr anchorCtr="0" anchor="t" bIns="45700" lIns="91425" spcFirstLastPara="1" rIns="91425" wrap="square" tIns="45700">
            <a:noAutofit/>
          </a:bodyPr>
          <a:lstStyle>
            <a:lvl1pPr lvl="0" algn="r">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 type="body"/>
          </p:nvPr>
        </p:nvSpPr>
        <p:spPr>
          <a:xfrm>
            <a:off x="3201988" y="2707457"/>
            <a:ext cx="5484812" cy="1224439"/>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 name="Google Shape;21;p24"/>
          <p:cNvSpPr txBox="1"/>
          <p:nvPr>
            <p:ph idx="2" type="body"/>
          </p:nvPr>
        </p:nvSpPr>
        <p:spPr>
          <a:xfrm>
            <a:off x="463550" y="3118590"/>
            <a:ext cx="1293813" cy="75247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60"/>
              </a:spcBef>
              <a:spcAft>
                <a:spcPts val="0"/>
              </a:spcAft>
              <a:buClr>
                <a:schemeClr val="accent1"/>
              </a:buClr>
              <a:buSzPts val="1800"/>
              <a:buNone/>
              <a:defRPr b="1" sz="1800">
                <a:solidFill>
                  <a:schemeClr val="accent1"/>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4"/>
          <p:cNvSpPr txBox="1"/>
          <p:nvPr>
            <p:ph idx="3" type="body"/>
          </p:nvPr>
        </p:nvSpPr>
        <p:spPr>
          <a:xfrm>
            <a:off x="3201988" y="4282303"/>
            <a:ext cx="5484812" cy="57785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sz="1800"/>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oats">
  <p:cSld name="Title - Boats">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25"/>
          <p:cNvSpPr txBox="1"/>
          <p:nvPr>
            <p:ph type="title"/>
          </p:nvPr>
        </p:nvSpPr>
        <p:spPr>
          <a:xfrm>
            <a:off x="3201682" y="1141666"/>
            <a:ext cx="5485118" cy="1398472"/>
          </a:xfrm>
          <a:prstGeom prst="rect">
            <a:avLst/>
          </a:prstGeom>
          <a:noFill/>
          <a:ln>
            <a:noFill/>
          </a:ln>
        </p:spPr>
        <p:txBody>
          <a:bodyPr anchorCtr="0" anchor="t" bIns="45700" lIns="91425" spcFirstLastPara="1" rIns="91425" wrap="square" tIns="45700">
            <a:noAutofit/>
          </a:bodyPr>
          <a:lstStyle>
            <a:lvl1pPr lvl="0" algn="r">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 type="body"/>
          </p:nvPr>
        </p:nvSpPr>
        <p:spPr>
          <a:xfrm>
            <a:off x="3201988" y="2707457"/>
            <a:ext cx="5484812" cy="1224439"/>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 name="Google Shape;26;p25"/>
          <p:cNvSpPr txBox="1"/>
          <p:nvPr>
            <p:ph idx="2" type="body"/>
          </p:nvPr>
        </p:nvSpPr>
        <p:spPr>
          <a:xfrm>
            <a:off x="463550" y="3118590"/>
            <a:ext cx="1293813" cy="75247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60"/>
              </a:spcBef>
              <a:spcAft>
                <a:spcPts val="0"/>
              </a:spcAft>
              <a:buClr>
                <a:schemeClr val="accent1"/>
              </a:buClr>
              <a:buSzPts val="1800"/>
              <a:buNone/>
              <a:defRPr b="1" sz="1800">
                <a:solidFill>
                  <a:schemeClr val="accent1"/>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25"/>
          <p:cNvSpPr txBox="1"/>
          <p:nvPr>
            <p:ph idx="3" type="body"/>
          </p:nvPr>
        </p:nvSpPr>
        <p:spPr>
          <a:xfrm>
            <a:off x="3201988" y="4282303"/>
            <a:ext cx="5484812" cy="57785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sz="1800"/>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28" name="Shape 28"/>
        <p:cNvGrpSpPr/>
        <p:nvPr/>
      </p:nvGrpSpPr>
      <p:grpSpPr>
        <a:xfrm>
          <a:off x="0" y="0"/>
          <a:ext cx="0" cy="0"/>
          <a:chOff x="0" y="0"/>
          <a:chExt cx="0" cy="0"/>
        </a:xfrm>
      </p:grpSpPr>
      <p:sp>
        <p:nvSpPr>
          <p:cNvPr id="29" name="Google Shape;29;p26"/>
          <p:cNvSpPr txBox="1"/>
          <p:nvPr>
            <p:ph type="title"/>
          </p:nvPr>
        </p:nvSpPr>
        <p:spPr>
          <a:xfrm>
            <a:off x="3201682" y="1141666"/>
            <a:ext cx="5485118" cy="1398472"/>
          </a:xfrm>
          <a:prstGeom prst="rect">
            <a:avLst/>
          </a:prstGeom>
          <a:noFill/>
          <a:ln>
            <a:noFill/>
          </a:ln>
        </p:spPr>
        <p:txBody>
          <a:bodyPr anchorCtr="0" anchor="t" bIns="45700" lIns="91425" spcFirstLastPara="1" rIns="91425" wrap="square" tIns="45700">
            <a:noAutofit/>
          </a:bodyPr>
          <a:lstStyle>
            <a:lvl1pPr lvl="0" algn="r">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 type="body"/>
          </p:nvPr>
        </p:nvSpPr>
        <p:spPr>
          <a:xfrm>
            <a:off x="3201988" y="2707457"/>
            <a:ext cx="5484812" cy="1224439"/>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26"/>
          <p:cNvSpPr txBox="1"/>
          <p:nvPr>
            <p:ph idx="2" type="body"/>
          </p:nvPr>
        </p:nvSpPr>
        <p:spPr>
          <a:xfrm>
            <a:off x="463550" y="3118590"/>
            <a:ext cx="1293813" cy="75247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60"/>
              </a:spcBef>
              <a:spcAft>
                <a:spcPts val="0"/>
              </a:spcAft>
              <a:buClr>
                <a:schemeClr val="accent1"/>
              </a:buClr>
              <a:buSzPts val="1800"/>
              <a:buNone/>
              <a:defRPr b="1" sz="1800">
                <a:solidFill>
                  <a:schemeClr val="accent1"/>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 name="Google Shape;32;p26"/>
          <p:cNvSpPr txBox="1"/>
          <p:nvPr>
            <p:ph idx="3" type="body"/>
          </p:nvPr>
        </p:nvSpPr>
        <p:spPr>
          <a:xfrm>
            <a:off x="3201988" y="4282303"/>
            <a:ext cx="5484812" cy="57785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sz="1800"/>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eafood">
  <p:cSld name="Title - Seafood">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28"/>
          <p:cNvSpPr txBox="1"/>
          <p:nvPr>
            <p:ph type="title"/>
          </p:nvPr>
        </p:nvSpPr>
        <p:spPr>
          <a:xfrm>
            <a:off x="3201682" y="1141666"/>
            <a:ext cx="5485118" cy="1398472"/>
          </a:xfrm>
          <a:prstGeom prst="rect">
            <a:avLst/>
          </a:prstGeom>
          <a:noFill/>
          <a:ln>
            <a:noFill/>
          </a:ln>
        </p:spPr>
        <p:txBody>
          <a:bodyPr anchorCtr="0" anchor="t" bIns="45700" lIns="91425" spcFirstLastPara="1" rIns="91425" wrap="square" tIns="45700">
            <a:noAutofit/>
          </a:bodyPr>
          <a:lstStyle>
            <a:lvl1pPr lvl="0" algn="r">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 type="body"/>
          </p:nvPr>
        </p:nvSpPr>
        <p:spPr>
          <a:xfrm>
            <a:off x="3201988" y="2707457"/>
            <a:ext cx="5484812" cy="1224439"/>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 name="Google Shape;36;p28"/>
          <p:cNvSpPr txBox="1"/>
          <p:nvPr>
            <p:ph idx="2" type="body"/>
          </p:nvPr>
        </p:nvSpPr>
        <p:spPr>
          <a:xfrm>
            <a:off x="463550" y="3118590"/>
            <a:ext cx="1293813" cy="75247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60"/>
              </a:spcBef>
              <a:spcAft>
                <a:spcPts val="0"/>
              </a:spcAft>
              <a:buClr>
                <a:schemeClr val="accent1"/>
              </a:buClr>
              <a:buSzPts val="1800"/>
              <a:buNone/>
              <a:defRPr b="1" sz="1800">
                <a:solidFill>
                  <a:schemeClr val="accent1"/>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 name="Google Shape;37;p28"/>
          <p:cNvSpPr txBox="1"/>
          <p:nvPr>
            <p:ph idx="3" type="body"/>
          </p:nvPr>
        </p:nvSpPr>
        <p:spPr>
          <a:xfrm>
            <a:off x="3201988" y="4282303"/>
            <a:ext cx="5484812" cy="57785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chemeClr val="dk2"/>
              </a:buClr>
              <a:buSzPts val="1800"/>
              <a:buNone/>
              <a:defRPr sz="1800"/>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ark">
  <p:cSld name="Title - Dark">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29"/>
          <p:cNvSpPr txBox="1"/>
          <p:nvPr>
            <p:ph type="title"/>
          </p:nvPr>
        </p:nvSpPr>
        <p:spPr>
          <a:xfrm>
            <a:off x="3201682" y="1141666"/>
            <a:ext cx="5485118" cy="1398472"/>
          </a:xfrm>
          <a:prstGeom prst="rect">
            <a:avLst/>
          </a:prstGeom>
          <a:noFill/>
          <a:ln>
            <a:noFill/>
          </a:ln>
        </p:spPr>
        <p:txBody>
          <a:bodyPr anchorCtr="0" anchor="t" bIns="45700" lIns="91425" spcFirstLastPara="1" rIns="91425" wrap="square" tIns="45700">
            <a:noAutofit/>
          </a:bodyPr>
          <a:lstStyle>
            <a:lvl1pPr lvl="0" algn="r">
              <a:lnSpc>
                <a:spcPct val="80000"/>
              </a:lnSpc>
              <a:spcBef>
                <a:spcPts val="0"/>
              </a:spcBef>
              <a:spcAft>
                <a:spcPts val="0"/>
              </a:spcAft>
              <a:buClr>
                <a:srgbClr val="FFFFFF"/>
              </a:buClr>
              <a:buSzPts val="4400"/>
              <a:buFont typeface="Arial Narrow"/>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3201988" y="2707457"/>
            <a:ext cx="5484812" cy="1224439"/>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80"/>
              </a:spcBef>
              <a:spcAft>
                <a:spcPts val="0"/>
              </a:spcAft>
              <a:buClr>
                <a:srgbClr val="FFFFFF"/>
              </a:buClr>
              <a:buSzPts val="2400"/>
              <a:buNone/>
              <a:defRPr>
                <a:solidFill>
                  <a:srgbClr val="FFFFFF"/>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29"/>
          <p:cNvSpPr txBox="1"/>
          <p:nvPr>
            <p:ph idx="2" type="body"/>
          </p:nvPr>
        </p:nvSpPr>
        <p:spPr>
          <a:xfrm>
            <a:off x="463550" y="3118590"/>
            <a:ext cx="1293813" cy="75247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60"/>
              </a:spcBef>
              <a:spcAft>
                <a:spcPts val="0"/>
              </a:spcAft>
              <a:buClr>
                <a:schemeClr val="lt1"/>
              </a:buClr>
              <a:buSzPts val="1800"/>
              <a:buNone/>
              <a:defRPr b="1" sz="1800">
                <a:solidFill>
                  <a:schemeClr val="lt1"/>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2" name="Google Shape;42;p29"/>
          <p:cNvSpPr txBox="1"/>
          <p:nvPr>
            <p:ph idx="3" type="body"/>
          </p:nvPr>
        </p:nvSpPr>
        <p:spPr>
          <a:xfrm>
            <a:off x="3201988" y="4282303"/>
            <a:ext cx="5484812" cy="57785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Clr>
                <a:srgbClr val="FFFFFF"/>
              </a:buClr>
              <a:buSzPts val="1800"/>
              <a:buNone/>
              <a:defRPr sz="1800">
                <a:solidFill>
                  <a:srgbClr val="FFFFFF"/>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3" name="Google Shape;43;p29"/>
          <p:cNvSpPr/>
          <p:nvPr/>
        </p:nvSpPr>
        <p:spPr>
          <a:xfrm>
            <a:off x="-9190" y="4417160"/>
            <a:ext cx="9170673"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urtle">
  <p:cSld name="Title - Turtle">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23"/>
          <p:cNvSpPr txBox="1"/>
          <p:nvPr>
            <p:ph type="title"/>
          </p:nvPr>
        </p:nvSpPr>
        <p:spPr>
          <a:xfrm>
            <a:off x="457200" y="457200"/>
            <a:ext cx="8229600" cy="67601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 type="body"/>
          </p:nvPr>
        </p:nvSpPr>
        <p:spPr>
          <a:xfrm>
            <a:off x="3201988" y="2707457"/>
            <a:ext cx="5484812" cy="122443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2"/>
              </a:buClr>
              <a:buSzPts val="1800"/>
              <a:buChar char="•"/>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4" name="Google Shape;54;p23"/>
          <p:cNvSpPr txBox="1"/>
          <p:nvPr>
            <p:ph idx="2" type="body"/>
          </p:nvPr>
        </p:nvSpPr>
        <p:spPr>
          <a:xfrm>
            <a:off x="463550" y="3118590"/>
            <a:ext cx="1293813" cy="752475"/>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360"/>
              </a:spcBef>
              <a:spcAft>
                <a:spcPts val="0"/>
              </a:spcAft>
              <a:buClr>
                <a:schemeClr val="accent1"/>
              </a:buClr>
              <a:buSzPts val="1800"/>
              <a:buChar char="•"/>
              <a:defRPr b="1" sz="1800">
                <a:solidFill>
                  <a:schemeClr val="accent1"/>
                </a:solidFill>
              </a:defRPr>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5" name="Google Shape;55;p23"/>
          <p:cNvSpPr txBox="1"/>
          <p:nvPr>
            <p:ph idx="3" type="body"/>
          </p:nvPr>
        </p:nvSpPr>
        <p:spPr>
          <a:xfrm>
            <a:off x="3201988" y="4282303"/>
            <a:ext cx="5484812" cy="5778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2"/>
              </a:buClr>
              <a:buSzPts val="1800"/>
              <a:buChar char="•"/>
              <a:defRPr sz="1800"/>
            </a:lvl1pPr>
            <a:lvl2pPr indent="-342900" lvl="1" marL="914400" algn="l">
              <a:lnSpc>
                <a:spcPct val="100000"/>
              </a:lnSpc>
              <a:spcBef>
                <a:spcPts val="360"/>
              </a:spcBef>
              <a:spcAft>
                <a:spcPts val="0"/>
              </a:spcAft>
              <a:buClr>
                <a:schemeClr val="dk2"/>
              </a:buClr>
              <a:buSzPts val="1800"/>
              <a:buChar char="•"/>
              <a:defRPr/>
            </a:lvl2pPr>
            <a:lvl3pPr indent="-342900" lvl="2" marL="1371600" algn="l">
              <a:lnSpc>
                <a:spcPct val="100000"/>
              </a:lnSpc>
              <a:spcBef>
                <a:spcPts val="360"/>
              </a:spcBef>
              <a:spcAft>
                <a:spcPts val="0"/>
              </a:spcAft>
              <a:buClr>
                <a:schemeClr val="dk2"/>
              </a:buClr>
              <a:buSzPts val="1800"/>
              <a:buChar char="•"/>
              <a:defRPr/>
            </a:lvl3pPr>
            <a:lvl4pPr indent="-342900" lvl="3" marL="1828800" algn="l">
              <a:lnSpc>
                <a:spcPct val="100000"/>
              </a:lnSpc>
              <a:spcBef>
                <a:spcPts val="360"/>
              </a:spcBef>
              <a:spcAft>
                <a:spcPts val="0"/>
              </a:spcAft>
              <a:buClr>
                <a:schemeClr val="dk2"/>
              </a:buClr>
              <a:buSzPts val="1800"/>
              <a:buChar char="•"/>
              <a:defRPr/>
            </a:lvl4pPr>
            <a:lvl5pPr indent="-342900" lvl="4" marL="2286000" algn="l">
              <a:lnSpc>
                <a:spcPct val="100000"/>
              </a:lnSpc>
              <a:spcBef>
                <a:spcPts val="360"/>
              </a:spcBef>
              <a:spcAft>
                <a:spcPts val="0"/>
              </a:spcAft>
              <a:buClr>
                <a:schemeClr val="dk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
  <p:cSld name="OBJECT">
    <p:spTree>
      <p:nvGrpSpPr>
        <p:cNvPr id="56" name="Shape 56"/>
        <p:cNvGrpSpPr/>
        <p:nvPr/>
      </p:nvGrpSpPr>
      <p:grpSpPr>
        <a:xfrm>
          <a:off x="0" y="0"/>
          <a:ext cx="0" cy="0"/>
          <a:chOff x="0" y="0"/>
          <a:chExt cx="0" cy="0"/>
        </a:xfrm>
      </p:grpSpPr>
      <p:sp>
        <p:nvSpPr>
          <p:cNvPr id="57" name="Google Shape;57;p27"/>
          <p:cNvSpPr txBox="1"/>
          <p:nvPr>
            <p:ph type="title"/>
          </p:nvPr>
        </p:nvSpPr>
        <p:spPr>
          <a:xfrm>
            <a:off x="457200" y="457200"/>
            <a:ext cx="8229600" cy="67601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7"/>
          <p:cNvSpPr txBox="1"/>
          <p:nvPr>
            <p:ph idx="1" type="body"/>
          </p:nvPr>
        </p:nvSpPr>
        <p:spPr>
          <a:xfrm>
            <a:off x="457200" y="1207293"/>
            <a:ext cx="8229600" cy="45259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2"/>
              </a:buClr>
              <a:buSzPts val="3200"/>
              <a:buChar char="•"/>
              <a:defRPr>
                <a:solidFill>
                  <a:schemeClr val="dk2"/>
                </a:solidFill>
              </a:defRPr>
            </a:lvl1pPr>
            <a:lvl2pPr indent="-431800" lvl="1" marL="914400" algn="l">
              <a:lnSpc>
                <a:spcPct val="100000"/>
              </a:lnSpc>
              <a:spcBef>
                <a:spcPts val="640"/>
              </a:spcBef>
              <a:spcAft>
                <a:spcPts val="0"/>
              </a:spcAft>
              <a:buClr>
                <a:schemeClr val="dk2"/>
              </a:buClr>
              <a:buSzPts val="3200"/>
              <a:buChar char="•"/>
              <a:defRPr>
                <a:solidFill>
                  <a:schemeClr val="dk2"/>
                </a:solidFill>
              </a:defRPr>
            </a:lvl2pPr>
            <a:lvl3pPr indent="-406400" lvl="2" marL="1371600" algn="l">
              <a:lnSpc>
                <a:spcPct val="100000"/>
              </a:lnSpc>
              <a:spcBef>
                <a:spcPts val="560"/>
              </a:spcBef>
              <a:spcAft>
                <a:spcPts val="0"/>
              </a:spcAft>
              <a:buClr>
                <a:schemeClr val="dk2"/>
              </a:buClr>
              <a:buSzPts val="2800"/>
              <a:buChar char="•"/>
              <a:defRPr>
                <a:solidFill>
                  <a:schemeClr val="dk2"/>
                </a:solidFill>
              </a:defRPr>
            </a:lvl3pPr>
            <a:lvl4pPr indent="-406400" lvl="3" marL="1828800" algn="l">
              <a:lnSpc>
                <a:spcPct val="100000"/>
              </a:lnSpc>
              <a:spcBef>
                <a:spcPts val="560"/>
              </a:spcBef>
              <a:spcAft>
                <a:spcPts val="0"/>
              </a:spcAft>
              <a:buClr>
                <a:schemeClr val="dk2"/>
              </a:buClr>
              <a:buSzPts val="2800"/>
              <a:buChar char="•"/>
              <a:defRPr>
                <a:solidFill>
                  <a:schemeClr val="dk2"/>
                </a:solidFill>
              </a:defRPr>
            </a:lvl4pPr>
            <a:lvl5pPr indent="-406400" lvl="4" marL="2286000" algn="l">
              <a:lnSpc>
                <a:spcPct val="100000"/>
              </a:lnSpc>
              <a:spcBef>
                <a:spcPts val="560"/>
              </a:spcBef>
              <a:spcAft>
                <a:spcPts val="0"/>
              </a:spcAft>
              <a:buClr>
                <a:schemeClr val="dk2"/>
              </a:buClr>
              <a:buSzPts val="2800"/>
              <a:buChar char="•"/>
              <a:defRPr>
                <a:solidFill>
                  <a:schemeClr val="dk2"/>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9" name="Google Shape;59;p27"/>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9pPr>
          </a:lstStyle>
          <a:p>
            <a:pPr indent="0" lvl="0" marL="0" rtl="0" algn="r">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3201682" y="1141666"/>
            <a:ext cx="5485118" cy="1398472"/>
          </a:xfrm>
          <a:prstGeom prst="rect">
            <a:avLst/>
          </a:prstGeom>
          <a:noFill/>
          <a:ln>
            <a:noFill/>
          </a:ln>
        </p:spPr>
        <p:txBody>
          <a:bodyPr anchorCtr="0" anchor="t" bIns="45700" lIns="91425" spcFirstLastPara="1" rIns="91425" wrap="square" tIns="45700">
            <a:noAutofit/>
          </a:bodyPr>
          <a:lstStyle>
            <a:lvl1pPr lvl="0" marR="0" rtl="0" algn="r">
              <a:lnSpc>
                <a:spcPct val="8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3201682" y="2631403"/>
            <a:ext cx="5485117" cy="1277675"/>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480"/>
              </a:spcBef>
              <a:spcAft>
                <a:spcPts val="0"/>
              </a:spcAft>
              <a:buClr>
                <a:schemeClr val="dk2"/>
              </a:buClr>
              <a:buSzPts val="2400"/>
              <a:buFont typeface="Arial"/>
              <a:buNone/>
              <a:defRPr b="0" i="0" sz="2400" u="none" cap="none" strike="noStrike">
                <a:solidFill>
                  <a:schemeClr val="dk2"/>
                </a:solidFill>
                <a:latin typeface="Arial Narrow"/>
                <a:ea typeface="Arial Narrow"/>
                <a:cs typeface="Arial Narrow"/>
                <a:sym typeface="Arial Narrow"/>
              </a:defRPr>
            </a:lvl1pPr>
            <a:lvl2pPr indent="-431800" lvl="1" marL="914400" marR="0" rtl="0" algn="l">
              <a:lnSpc>
                <a:spcPct val="100000"/>
              </a:lnSpc>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2" name="Google Shape;12;p20"/>
          <p:cNvSpPr/>
          <p:nvPr/>
        </p:nvSpPr>
        <p:spPr>
          <a:xfrm>
            <a:off x="-9190" y="4417160"/>
            <a:ext cx="9170673"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sp>
        <p:nvSpPr>
          <p:cNvPr id="45" name="Google Shape;45;p22"/>
          <p:cNvSpPr/>
          <p:nvPr/>
        </p:nvSpPr>
        <p:spPr>
          <a:xfrm>
            <a:off x="0" y="6355080"/>
            <a:ext cx="9144000" cy="50292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
        <p:nvSpPr>
          <p:cNvPr id="46" name="Google Shape;46;p22"/>
          <p:cNvSpPr txBox="1"/>
          <p:nvPr>
            <p:ph type="title"/>
          </p:nvPr>
        </p:nvSpPr>
        <p:spPr>
          <a:xfrm>
            <a:off x="457200" y="457200"/>
            <a:ext cx="8229600" cy="676014"/>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Arial Narrow"/>
              <a:buNone/>
              <a:defRPr b="1" i="0" sz="36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22"/>
          <p:cNvSpPr txBox="1"/>
          <p:nvPr>
            <p:ph idx="1" type="body"/>
          </p:nvPr>
        </p:nvSpPr>
        <p:spPr>
          <a:xfrm>
            <a:off x="457200" y="1207293"/>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1pPr>
            <a:lvl2pPr indent="-431800" lvl="1" marL="914400" marR="0" rtl="0" algn="l">
              <a:lnSpc>
                <a:spcPct val="100000"/>
              </a:lnSpc>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lnSpc>
                <a:spcPct val="100000"/>
              </a:lnSpc>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8" name="Google Shape;48;p22"/>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Narrow"/>
                <a:ea typeface="Arial Narrow"/>
                <a:cs typeface="Arial Narrow"/>
                <a:sym typeface="Arial Narrow"/>
              </a:defRPr>
            </a:lvl9pPr>
          </a:lstStyle>
          <a:p>
            <a:pPr indent="0" lvl="0" marL="0" rtl="0" algn="r">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
        <p:nvSpPr>
          <p:cNvPr id="49" name="Google Shape;49;p22"/>
          <p:cNvSpPr/>
          <p:nvPr/>
        </p:nvSpPr>
        <p:spPr>
          <a:xfrm>
            <a:off x="0" y="0"/>
            <a:ext cx="9144000" cy="914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pic>
        <p:nvPicPr>
          <p:cNvPr descr="NOAA-Fisheries-horizontal.png" id="50" name="Google Shape;50;p22"/>
          <p:cNvPicPr preferRelativeResize="0"/>
          <p:nvPr/>
        </p:nvPicPr>
        <p:blipFill rotWithShape="1">
          <a:blip r:embed="rId1">
            <a:alphaModFix/>
          </a:blip>
          <a:srcRect b="0" l="0" r="0" t="0"/>
          <a:stretch/>
        </p:blipFill>
        <p:spPr>
          <a:xfrm>
            <a:off x="444504" y="6419088"/>
            <a:ext cx="1643940" cy="3887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2"/>
    <p:sldLayoutId id="2147483657"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fisheries.noaa.gov/new-england-mid-atlantic/consultations/section-7-consultations-greater-atlantic-region"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title"/>
          </p:nvPr>
        </p:nvSpPr>
        <p:spPr>
          <a:xfrm>
            <a:off x="1925053" y="1141666"/>
            <a:ext cx="6761747" cy="2284928"/>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Clr>
                <a:schemeClr val="accent1"/>
              </a:buClr>
              <a:buSzPts val="4400"/>
              <a:buFont typeface="Arial Narrow"/>
              <a:buNone/>
            </a:pPr>
            <a:r>
              <a:rPr lang="en-US"/>
              <a:t>NOAA review of USACE activities in the Greater Atlantic Region</a:t>
            </a:r>
            <a:br>
              <a:rPr lang="en-US"/>
            </a:br>
            <a:endParaRPr/>
          </a:p>
        </p:txBody>
      </p:sp>
      <p:sp>
        <p:nvSpPr>
          <p:cNvPr id="65" name="Google Shape;65;p1"/>
          <p:cNvSpPr txBox="1"/>
          <p:nvPr>
            <p:ph idx="2" type="body"/>
          </p:nvPr>
        </p:nvSpPr>
        <p:spPr>
          <a:xfrm>
            <a:off x="463550" y="3118590"/>
            <a:ext cx="1293813" cy="1010648"/>
          </a:xfrm>
          <a:prstGeom prst="rect">
            <a:avLst/>
          </a:prstGeom>
          <a:noFill/>
          <a:ln>
            <a:noFill/>
          </a:ln>
        </p:spPr>
        <p:txBody>
          <a:bodyPr anchorCtr="0" anchor="t" bIns="0" lIns="0" spcFirstLastPara="1" rIns="0" wrap="square" tIns="0">
            <a:normAutofit fontScale="85000" lnSpcReduction="10000"/>
          </a:bodyPr>
          <a:lstStyle/>
          <a:p>
            <a:pPr indent="0" lvl="0" marL="0" rtl="0" algn="l">
              <a:lnSpc>
                <a:spcPct val="100000"/>
              </a:lnSpc>
              <a:spcBef>
                <a:spcPts val="0"/>
              </a:spcBef>
              <a:spcAft>
                <a:spcPts val="0"/>
              </a:spcAft>
              <a:buClr>
                <a:schemeClr val="accent1"/>
              </a:buClr>
              <a:buSzPct val="100000"/>
              <a:buNone/>
            </a:pPr>
            <a:r>
              <a:rPr lang="en-US"/>
              <a:t>Greater Atlantic Regional Fisheries Office</a:t>
            </a:r>
            <a:endParaRPr/>
          </a:p>
        </p:txBody>
      </p:sp>
      <p:sp>
        <p:nvSpPr>
          <p:cNvPr id="66" name="Google Shape;66;p1"/>
          <p:cNvSpPr txBox="1"/>
          <p:nvPr>
            <p:ph idx="3" type="body"/>
          </p:nvPr>
        </p:nvSpPr>
        <p:spPr>
          <a:xfrm>
            <a:off x="463550" y="4796852"/>
            <a:ext cx="4146550" cy="130990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000"/>
              <a:buNone/>
            </a:pPr>
            <a:r>
              <a:rPr lang="en-US" sz="2000"/>
              <a:t>Peter Johnson, David Bean</a:t>
            </a:r>
            <a:endParaRPr/>
          </a:p>
          <a:p>
            <a:pPr indent="0" lvl="0" marL="0" rtl="0" algn="l">
              <a:lnSpc>
                <a:spcPct val="100000"/>
              </a:lnSpc>
              <a:spcBef>
                <a:spcPts val="400"/>
              </a:spcBef>
              <a:spcAft>
                <a:spcPts val="0"/>
              </a:spcAft>
              <a:buClr>
                <a:schemeClr val="dk2"/>
              </a:buClr>
              <a:buSzPts val="2000"/>
              <a:buNone/>
            </a:pPr>
            <a:r>
              <a:rPr lang="en-US" sz="2000"/>
              <a:t>Greater Atlantic Regional Fisheries Office</a:t>
            </a:r>
            <a:endParaRPr/>
          </a:p>
          <a:p>
            <a:pPr indent="0" lvl="0" marL="0" rtl="0" algn="l">
              <a:lnSpc>
                <a:spcPct val="100000"/>
              </a:lnSpc>
              <a:spcBef>
                <a:spcPts val="400"/>
              </a:spcBef>
              <a:spcAft>
                <a:spcPts val="0"/>
              </a:spcAft>
              <a:buClr>
                <a:schemeClr val="dk2"/>
              </a:buClr>
              <a:buSzPts val="2000"/>
              <a:buNone/>
            </a:pPr>
            <a:r>
              <a:rPr lang="en-US" sz="2000"/>
              <a:t>USACE  Public outreach meeting</a:t>
            </a:r>
            <a:endParaRPr/>
          </a:p>
          <a:p>
            <a:pPr indent="0" lvl="0" marL="0" rtl="0" algn="l">
              <a:lnSpc>
                <a:spcPct val="100000"/>
              </a:lnSpc>
              <a:spcBef>
                <a:spcPts val="400"/>
              </a:spcBef>
              <a:spcAft>
                <a:spcPts val="0"/>
              </a:spcAft>
              <a:buClr>
                <a:schemeClr val="dk2"/>
              </a:buClr>
              <a:buSzPts val="2000"/>
              <a:buNone/>
            </a:pPr>
            <a:r>
              <a:rPr lang="en-US" sz="2000"/>
              <a:t>September 23, 2024</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 name="Shape 125"/>
        <p:cNvGrpSpPr/>
        <p:nvPr/>
      </p:nvGrpSpPr>
      <p:grpSpPr>
        <a:xfrm>
          <a:off x="0" y="0"/>
          <a:ext cx="0" cy="0"/>
          <a:chOff x="0" y="0"/>
          <a:chExt cx="0" cy="0"/>
        </a:xfrm>
      </p:grpSpPr>
      <p:sp>
        <p:nvSpPr>
          <p:cNvPr id="126" name="Google Shape;126;p7"/>
          <p:cNvSpPr txBox="1"/>
          <p:nvPr>
            <p:ph type="title"/>
          </p:nvPr>
        </p:nvSpPr>
        <p:spPr>
          <a:xfrm>
            <a:off x="1178011" y="457200"/>
            <a:ext cx="7043351" cy="64667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rial Narrow"/>
              <a:buNone/>
            </a:pPr>
            <a:r>
              <a:rPr lang="en-US">
                <a:solidFill>
                  <a:schemeClr val="dk1"/>
                </a:solidFill>
              </a:rPr>
              <a:t>Formal Consultation Process </a:t>
            </a:r>
            <a:endParaRPr>
              <a:solidFill>
                <a:schemeClr val="dk1"/>
              </a:solidFill>
            </a:endParaRPr>
          </a:p>
        </p:txBody>
      </p:sp>
      <p:sp>
        <p:nvSpPr>
          <p:cNvPr id="127" name="Google Shape;127;p7"/>
          <p:cNvSpPr txBox="1"/>
          <p:nvPr>
            <p:ph idx="1" type="body"/>
          </p:nvPr>
        </p:nvSpPr>
        <p:spPr>
          <a:xfrm>
            <a:off x="794951" y="1647568"/>
            <a:ext cx="7549978" cy="410053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2"/>
              </a:buClr>
              <a:buSzPct val="100000"/>
              <a:buNone/>
            </a:pPr>
            <a:r>
              <a:rPr lang="en-US" sz="2400">
                <a:latin typeface="Times New Roman"/>
                <a:ea typeface="Times New Roman"/>
                <a:cs typeface="Times New Roman"/>
                <a:sym typeface="Times New Roman"/>
              </a:rPr>
              <a:t>Formal consultation is conducted to determine if the action is likely to jeopardize the continued existence of listed species or destroy or adversely modify critical habitat</a:t>
            </a:r>
            <a:endParaRPr/>
          </a:p>
          <a:p>
            <a:pPr indent="-266700" lvl="1" marL="742950" rtl="0" algn="l">
              <a:lnSpc>
                <a:spcPct val="90000"/>
              </a:lnSpc>
              <a:spcBef>
                <a:spcPts val="400"/>
              </a:spcBef>
              <a:spcAft>
                <a:spcPts val="0"/>
              </a:spcAft>
              <a:buClr>
                <a:schemeClr val="dk2"/>
              </a:buClr>
              <a:buSzPct val="100000"/>
              <a:buChar char="•"/>
            </a:pPr>
            <a:r>
              <a:rPr lang="en-US" sz="2000">
                <a:latin typeface="Times New Roman"/>
                <a:ea typeface="Times New Roman"/>
                <a:cs typeface="Times New Roman"/>
                <a:sym typeface="Times New Roman"/>
              </a:rPr>
              <a:t>identify the nature and extent of the effects of the federal action on listed species and critical habitat</a:t>
            </a:r>
            <a:endParaRPr/>
          </a:p>
          <a:p>
            <a:pPr indent="-266700" lvl="1" marL="742950" rtl="0" algn="l">
              <a:lnSpc>
                <a:spcPct val="90000"/>
              </a:lnSpc>
              <a:spcBef>
                <a:spcPts val="400"/>
              </a:spcBef>
              <a:spcAft>
                <a:spcPts val="0"/>
              </a:spcAft>
              <a:buClr>
                <a:schemeClr val="dk2"/>
              </a:buClr>
              <a:buSzPct val="100000"/>
              <a:buChar char="•"/>
            </a:pPr>
            <a:r>
              <a:rPr lang="en-US" sz="2000">
                <a:latin typeface="Times New Roman"/>
                <a:ea typeface="Times New Roman"/>
                <a:cs typeface="Times New Roman"/>
                <a:sym typeface="Times New Roman"/>
                <a:extLst>
                  <a:ext uri="http://customooxmlschemas.google.com/">
                    <go:slidesCustomData xmlns:go="http://customooxmlschemas.google.com/" textRoundtripDataId="1"/>
                  </a:ext>
                </a:extLst>
              </a:rPr>
              <a:t>if a “no jeopardy” conclusion is reached, provide an </a:t>
            </a:r>
            <a:r>
              <a:rPr lang="en-US" sz="2000">
                <a:solidFill>
                  <a:srgbClr val="FF0000"/>
                </a:solidFill>
                <a:latin typeface="Times New Roman"/>
                <a:ea typeface="Times New Roman"/>
                <a:cs typeface="Times New Roman"/>
                <a:sym typeface="Times New Roman"/>
                <a:extLst>
                  <a:ext uri="http://customooxmlschemas.google.com/">
                    <go:slidesCustomData xmlns:go="http://customooxmlschemas.google.com/" textRoundtripDataId="2"/>
                  </a:ext>
                </a:extLst>
              </a:rPr>
              <a:t>exemption</a:t>
            </a:r>
            <a:r>
              <a:rPr lang="en-US" sz="2000">
                <a:latin typeface="Times New Roman"/>
                <a:ea typeface="Times New Roman"/>
                <a:cs typeface="Times New Roman"/>
                <a:sym typeface="Times New Roman"/>
                <a:extLst>
                  <a:ext uri="http://customooxmlschemas.google.com/">
                    <go:slidesCustomData xmlns:go="http://customooxmlschemas.google.com/" textRoundtripDataId="3"/>
                  </a:ext>
                </a:extLst>
              </a:rPr>
              <a:t> for specified levels of “</a:t>
            </a:r>
            <a:r>
              <a:rPr lang="en-US" sz="2000">
                <a:solidFill>
                  <a:srgbClr val="FF0000"/>
                </a:solidFill>
                <a:latin typeface="Times New Roman"/>
                <a:ea typeface="Times New Roman"/>
                <a:cs typeface="Times New Roman"/>
                <a:sym typeface="Times New Roman"/>
                <a:extLst>
                  <a:ext uri="http://customooxmlschemas.google.com/">
                    <go:slidesCustomData xmlns:go="http://customooxmlschemas.google.com/" textRoundtripDataId="4"/>
                  </a:ext>
                </a:extLst>
              </a:rPr>
              <a:t>incidental take</a:t>
            </a:r>
            <a:r>
              <a:rPr lang="en-US" sz="2000">
                <a:latin typeface="Times New Roman"/>
                <a:ea typeface="Times New Roman"/>
                <a:cs typeface="Times New Roman"/>
                <a:sym typeface="Times New Roman"/>
                <a:extLst>
                  <a:ext uri="http://customooxmlschemas.google.com/">
                    <go:slidesCustomData xmlns:go="http://customooxmlschemas.google.com/" textRoundtripDataId="5"/>
                  </a:ext>
                </a:extLst>
              </a:rPr>
              <a:t>” otherwise prohibited under section 9 of the ESA through an Incidental Take Statement (ITS)</a:t>
            </a:r>
            <a:endParaRPr sz="2000">
              <a:latin typeface="Times New Roman"/>
              <a:ea typeface="Times New Roman"/>
              <a:cs typeface="Times New Roman"/>
              <a:sym typeface="Times New Roman"/>
              <a:extLst>
                <a:ext uri="http://customooxmlschemas.google.com/">
                  <go:slidesCustomData xmlns:go="http://customooxmlschemas.google.com/" textRoundtripDataId="6"/>
                </a:ext>
              </a:extLst>
            </a:endParaRPr>
          </a:p>
          <a:p>
            <a:pPr indent="-158750" lvl="2" marL="1143000" rtl="0" algn="l">
              <a:lnSpc>
                <a:spcPct val="90000"/>
              </a:lnSpc>
              <a:spcBef>
                <a:spcPts val="400"/>
              </a:spcBef>
              <a:spcAft>
                <a:spcPts val="0"/>
              </a:spcAft>
              <a:buSzPct val="100000"/>
              <a:buFont typeface="Times New Roman"/>
              <a:buChar char="•"/>
            </a:pPr>
            <a:r>
              <a:rPr lang="en-US" sz="2000">
                <a:latin typeface="Times New Roman"/>
                <a:ea typeface="Times New Roman"/>
                <a:cs typeface="Times New Roman"/>
                <a:sym typeface="Times New Roman"/>
                <a:extLst>
                  <a:ext uri="http://customooxmlschemas.google.com/">
                    <go:slidesCustomData xmlns:go="http://customooxmlschemas.google.com/" textRoundtripDataId="7"/>
                  </a:ext>
                </a:extLst>
              </a:rPr>
              <a:t>The ITS includes reasonable and prudent measures determined to be necessary and appropriate to minimize and monitor the impacts of the incidental take to listed species.  These measures must be implemented for the take exemption to apply.  </a:t>
            </a:r>
            <a:endParaRPr sz="2000">
              <a:latin typeface="Times New Roman"/>
              <a:ea typeface="Times New Roman"/>
              <a:cs typeface="Times New Roman"/>
              <a:sym typeface="Times New Roman"/>
            </a:endParaRPr>
          </a:p>
          <a:p>
            <a:pPr indent="-266700" lvl="1" marL="742950" rtl="0" algn="l">
              <a:lnSpc>
                <a:spcPct val="90000"/>
              </a:lnSpc>
              <a:spcBef>
                <a:spcPts val="400"/>
              </a:spcBef>
              <a:spcAft>
                <a:spcPts val="0"/>
              </a:spcAft>
              <a:buClr>
                <a:schemeClr val="dk2"/>
              </a:buClr>
              <a:buSzPct val="100000"/>
              <a:buChar char="•"/>
            </a:pPr>
            <a:r>
              <a:rPr lang="en-US" sz="2000">
                <a:latin typeface="Times New Roman"/>
                <a:ea typeface="Times New Roman"/>
                <a:cs typeface="Times New Roman"/>
                <a:sym typeface="Times New Roman"/>
                <a:extLst>
                  <a:ext uri="http://customooxmlschemas.google.com/">
                    <go:slidesCustomData xmlns:go="http://customooxmlschemas.google.com/" textRoundtripDataId="8"/>
                  </a:ext>
                </a:extLst>
              </a:rPr>
              <a:t>identify ways the action agency can help conserve listed species or critical habitat</a:t>
            </a:r>
            <a:endParaRPr/>
          </a:p>
          <a:p>
            <a:pPr indent="-266700" lvl="1" marL="742950" rtl="0" algn="l">
              <a:lnSpc>
                <a:spcPct val="90000"/>
              </a:lnSpc>
              <a:spcBef>
                <a:spcPts val="400"/>
              </a:spcBef>
              <a:spcAft>
                <a:spcPts val="0"/>
              </a:spcAft>
              <a:buClr>
                <a:schemeClr val="dk2"/>
              </a:buClr>
              <a:buSzPct val="100000"/>
              <a:buChar char="•"/>
            </a:pPr>
            <a:r>
              <a:rPr lang="en-US" sz="2000">
                <a:latin typeface="Times New Roman"/>
                <a:ea typeface="Times New Roman"/>
                <a:cs typeface="Times New Roman"/>
                <a:sym typeface="Times New Roman"/>
              </a:rPr>
              <a:t>identify </a:t>
            </a:r>
            <a:r>
              <a:rPr lang="en-US" sz="2000">
                <a:solidFill>
                  <a:srgbClr val="FF0000"/>
                </a:solidFill>
                <a:latin typeface="Times New Roman"/>
                <a:ea typeface="Times New Roman"/>
                <a:cs typeface="Times New Roman"/>
                <a:sym typeface="Times New Roman"/>
              </a:rPr>
              <a:t>reasonable and prudent alternatives</a:t>
            </a:r>
            <a:r>
              <a:rPr lang="en-US" sz="2000">
                <a:latin typeface="Times New Roman"/>
                <a:ea typeface="Times New Roman"/>
                <a:cs typeface="Times New Roman"/>
                <a:sym typeface="Times New Roman"/>
              </a:rPr>
              <a:t>, if any, when an action is likely to result in </a:t>
            </a:r>
            <a:r>
              <a:rPr lang="en-US" sz="2000">
                <a:solidFill>
                  <a:srgbClr val="FF0000"/>
                </a:solidFill>
                <a:latin typeface="Times New Roman"/>
                <a:ea typeface="Times New Roman"/>
                <a:cs typeface="Times New Roman"/>
                <a:sym typeface="Times New Roman"/>
              </a:rPr>
              <a:t>jeopardy </a:t>
            </a:r>
            <a:r>
              <a:rPr lang="en-US" sz="2000">
                <a:latin typeface="Times New Roman"/>
                <a:ea typeface="Times New Roman"/>
                <a:cs typeface="Times New Roman"/>
                <a:sym typeface="Times New Roman"/>
              </a:rPr>
              <a:t>or adverse modification</a:t>
            </a:r>
            <a:endParaRPr/>
          </a:p>
          <a:p>
            <a:pPr indent="0" lvl="0" marL="0" rtl="0" algn="ctr">
              <a:lnSpc>
                <a:spcPct val="100000"/>
              </a:lnSpc>
              <a:spcBef>
                <a:spcPts val="480"/>
              </a:spcBef>
              <a:spcAft>
                <a:spcPts val="0"/>
              </a:spcAft>
              <a:buClr>
                <a:schemeClr val="dk2"/>
              </a:buClr>
              <a:buSzPct val="100000"/>
              <a:buNone/>
            </a:pPr>
            <a:r>
              <a:t/>
            </a:r>
            <a:endParaRPr sz="2400"/>
          </a:p>
        </p:txBody>
      </p:sp>
      <p:sp>
        <p:nvSpPr>
          <p:cNvPr id="128" name="Google Shape;128;p7"/>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2084173" y="1840902"/>
            <a:ext cx="6755027" cy="139847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accent1"/>
              </a:buClr>
              <a:buSzPts val="4000"/>
              <a:buFont typeface="Arial Narrow"/>
              <a:buNone/>
            </a:pPr>
            <a:r>
              <a:rPr lang="en-US" sz="4000"/>
              <a:t>Information Needs </a:t>
            </a:r>
            <a:br>
              <a:rPr lang="en-US" sz="4000"/>
            </a:br>
            <a:r>
              <a:rPr lang="en-US" sz="4000"/>
              <a:t>and </a:t>
            </a:r>
            <a:br>
              <a:rPr lang="en-US" sz="4000"/>
            </a:br>
            <a:r>
              <a:rPr lang="en-US" sz="4000"/>
              <a:t>Effects Analysis</a:t>
            </a:r>
            <a:endParaRPr sz="4000"/>
          </a:p>
        </p:txBody>
      </p:sp>
      <p:sp>
        <p:nvSpPr>
          <p:cNvPr id="134" name="Google Shape;134;p8"/>
          <p:cNvSpPr txBox="1"/>
          <p:nvPr>
            <p:ph idx="1" type="body"/>
          </p:nvPr>
        </p:nvSpPr>
        <p:spPr>
          <a:xfrm>
            <a:off x="3604054" y="3568988"/>
            <a:ext cx="3715264" cy="60415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200"/>
              <a:buNone/>
            </a:pPr>
            <a:r>
              <a:rPr lang="en-US" sz="3200"/>
              <a:t>Informal Consultations</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02ec51f84a_3_0"/>
          <p:cNvSpPr txBox="1"/>
          <p:nvPr>
            <p:ph type="title"/>
          </p:nvPr>
        </p:nvSpPr>
        <p:spPr>
          <a:xfrm>
            <a:off x="794951" y="745524"/>
            <a:ext cx="4110600" cy="7125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00000"/>
              <a:buFont typeface="Arial Narrow"/>
              <a:buNone/>
            </a:pPr>
            <a:r>
              <a:rPr lang="en-US"/>
              <a:t>Expedited Consultation</a:t>
            </a:r>
            <a:br>
              <a:rPr lang="en-US"/>
            </a:br>
            <a:endParaRPr>
              <a:solidFill>
                <a:schemeClr val="dk1"/>
              </a:solidFill>
            </a:endParaRPr>
          </a:p>
        </p:txBody>
      </p:sp>
      <p:sp>
        <p:nvSpPr>
          <p:cNvPr id="140" name="Google Shape;140;g302ec51f84a_3_0"/>
          <p:cNvSpPr txBox="1"/>
          <p:nvPr>
            <p:ph idx="1" type="body"/>
          </p:nvPr>
        </p:nvSpPr>
        <p:spPr>
          <a:xfrm>
            <a:off x="794951" y="1647568"/>
            <a:ext cx="7550100" cy="4100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00223F"/>
              </a:buClr>
              <a:buSzPts val="2400"/>
              <a:buNone/>
            </a:pPr>
            <a:r>
              <a:rPr b="1" lang="en-US" sz="2400">
                <a:solidFill>
                  <a:srgbClr val="00223F"/>
                </a:solidFill>
              </a:rPr>
              <a:t>USACE</a:t>
            </a:r>
            <a:endParaRPr/>
          </a:p>
          <a:p>
            <a:pPr indent="0" lvl="0" marL="0" rtl="0" algn="l">
              <a:lnSpc>
                <a:spcPct val="100000"/>
              </a:lnSpc>
              <a:spcBef>
                <a:spcPts val="560"/>
              </a:spcBef>
              <a:spcAft>
                <a:spcPts val="0"/>
              </a:spcAft>
              <a:buClr>
                <a:schemeClr val="dk2"/>
              </a:buClr>
              <a:buSzPts val="2800"/>
              <a:buNone/>
            </a:pPr>
            <a:r>
              <a:rPr lang="en-US" sz="2800"/>
              <a:t>Provides us with all the information needed to evaluate consequences to the species</a:t>
            </a:r>
            <a:endParaRPr/>
          </a:p>
          <a:p>
            <a:pPr indent="0" lvl="0" marL="0" rtl="0" algn="ctr">
              <a:lnSpc>
                <a:spcPct val="100000"/>
              </a:lnSpc>
              <a:spcBef>
                <a:spcPts val="560"/>
              </a:spcBef>
              <a:spcAft>
                <a:spcPts val="0"/>
              </a:spcAft>
              <a:buClr>
                <a:schemeClr val="dk2"/>
              </a:buClr>
              <a:buSzPts val="2800"/>
              <a:buNone/>
            </a:pPr>
            <a:r>
              <a:rPr lang="en-US" sz="2800"/>
              <a:t>AND</a:t>
            </a:r>
            <a:endParaRPr/>
          </a:p>
          <a:p>
            <a:pPr indent="0" lvl="0" marL="0" rtl="0" algn="l">
              <a:lnSpc>
                <a:spcPct val="100000"/>
              </a:lnSpc>
              <a:spcBef>
                <a:spcPts val="560"/>
              </a:spcBef>
              <a:spcAft>
                <a:spcPts val="0"/>
              </a:spcAft>
              <a:buClr>
                <a:schemeClr val="dk2"/>
              </a:buClr>
              <a:buSzPts val="2800"/>
              <a:buNone/>
            </a:pPr>
            <a:r>
              <a:rPr lang="en-US" sz="2800"/>
              <a:t>Effects analysis and effects determination.</a:t>
            </a:r>
            <a:endParaRPr/>
          </a:p>
          <a:p>
            <a:pPr indent="0" lvl="0" marL="0" rtl="0" algn="l">
              <a:lnSpc>
                <a:spcPct val="100000"/>
              </a:lnSpc>
              <a:spcBef>
                <a:spcPts val="480"/>
              </a:spcBef>
              <a:spcAft>
                <a:spcPts val="0"/>
              </a:spcAft>
              <a:buClr>
                <a:schemeClr val="dk2"/>
              </a:buClr>
              <a:buSzPts val="2400"/>
              <a:buNone/>
            </a:pPr>
            <a:r>
              <a:t/>
            </a:r>
            <a:endParaRPr sz="2400"/>
          </a:p>
          <a:p>
            <a:pPr indent="0" lvl="0" marL="0" rtl="0" algn="l">
              <a:lnSpc>
                <a:spcPct val="100000"/>
              </a:lnSpc>
              <a:spcBef>
                <a:spcPts val="480"/>
              </a:spcBef>
              <a:spcAft>
                <a:spcPts val="0"/>
              </a:spcAft>
              <a:buClr>
                <a:srgbClr val="00223F"/>
              </a:buClr>
              <a:buSzPts val="2400"/>
              <a:buNone/>
            </a:pPr>
            <a:r>
              <a:rPr b="1" lang="en-US" sz="2400">
                <a:solidFill>
                  <a:srgbClr val="00223F"/>
                </a:solidFill>
              </a:rPr>
              <a:t>NMFS</a:t>
            </a:r>
            <a:endParaRPr/>
          </a:p>
          <a:p>
            <a:pPr indent="0" lvl="0" marL="0" rtl="0" algn="l">
              <a:lnSpc>
                <a:spcPct val="100000"/>
              </a:lnSpc>
              <a:spcBef>
                <a:spcPts val="480"/>
              </a:spcBef>
              <a:spcAft>
                <a:spcPts val="0"/>
              </a:spcAft>
              <a:buClr>
                <a:schemeClr val="dk2"/>
              </a:buClr>
              <a:buSzPts val="2400"/>
              <a:buNone/>
            </a:pPr>
            <a:r>
              <a:rPr lang="en-US" sz="2400"/>
              <a:t>Provides a one- or two-page letter concurring with the USACE determination </a:t>
            </a:r>
            <a:endParaRPr sz="2400"/>
          </a:p>
        </p:txBody>
      </p:sp>
      <p:sp>
        <p:nvSpPr>
          <p:cNvPr id="141" name="Google Shape;141;g302ec51f84a_3_0"/>
          <p:cNvSpPr txBox="1"/>
          <p:nvPr>
            <p:ph idx="12" type="sldNum"/>
          </p:nvPr>
        </p:nvSpPr>
        <p:spPr>
          <a:xfrm>
            <a:off x="2285999" y="6355080"/>
            <a:ext cx="6400800" cy="5028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title"/>
          </p:nvPr>
        </p:nvSpPr>
        <p:spPr>
          <a:xfrm>
            <a:off x="2899718" y="589588"/>
            <a:ext cx="3344563" cy="6760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Arial Narrow"/>
              <a:buNone/>
            </a:pPr>
            <a:r>
              <a:rPr lang="en-US"/>
              <a:t>Effects Definition</a:t>
            </a:r>
            <a:endParaRPr>
              <a:solidFill>
                <a:schemeClr val="dk1"/>
              </a:solidFill>
            </a:endParaRPr>
          </a:p>
        </p:txBody>
      </p:sp>
      <p:sp>
        <p:nvSpPr>
          <p:cNvPr id="147" name="Google Shape;147;p10"/>
          <p:cNvSpPr txBox="1"/>
          <p:nvPr>
            <p:ph idx="1" type="body"/>
          </p:nvPr>
        </p:nvSpPr>
        <p:spPr>
          <a:xfrm>
            <a:off x="457200" y="1207293"/>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2800"/>
              <a:buNone/>
            </a:pPr>
            <a:r>
              <a:rPr lang="en-US" sz="2800"/>
              <a:t>Effects are all consequences to listed species or critical habitat that are caused by the proposed action, </a:t>
            </a:r>
            <a:r>
              <a:rPr lang="en-US" sz="2800">
                <a:solidFill>
                  <a:srgbClr val="FF0000"/>
                </a:solidFill>
              </a:rPr>
              <a:t>including the consequences of other activities that are caused by the proposed action but that are not part of the action</a:t>
            </a:r>
            <a:r>
              <a:rPr lang="en-US" sz="2800"/>
              <a:t>. A consequence is caused by the proposed action if it would not occur but for the proposed action and it is reasonably certain to occur. Effects of the action may occur later in time and may include consequences occurring outside the immediate area involved in the action. </a:t>
            </a:r>
            <a:r>
              <a:rPr lang="en-US" sz="2800">
                <a:extLst>
                  <a:ext uri="http://customooxmlschemas.google.com/">
                    <go:slidesCustomData xmlns:go="http://customooxmlschemas.google.com/" textRoundtripDataId="9"/>
                  </a:ext>
                </a:extLst>
              </a:rPr>
              <a:t>(50 CFR 402.02) </a:t>
            </a:r>
            <a:endParaRPr sz="2800"/>
          </a:p>
          <a:p>
            <a:pPr indent="0" lvl="0" marL="0" rtl="0" algn="l">
              <a:lnSpc>
                <a:spcPct val="100000"/>
              </a:lnSpc>
              <a:spcBef>
                <a:spcPts val="640"/>
              </a:spcBef>
              <a:spcAft>
                <a:spcPts val="0"/>
              </a:spcAft>
              <a:buClr>
                <a:schemeClr val="dk2"/>
              </a:buClr>
              <a:buSzPts val="3200"/>
              <a:buNone/>
            </a:pPr>
            <a:r>
              <a:t/>
            </a:r>
            <a:endParaRPr/>
          </a:p>
        </p:txBody>
      </p:sp>
      <p:sp>
        <p:nvSpPr>
          <p:cNvPr id="148" name="Google Shape;148;p10"/>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149" name="Google Shape;149;p10"/>
          <p:cNvSpPr/>
          <p:nvPr/>
        </p:nvSpPr>
        <p:spPr>
          <a:xfrm>
            <a:off x="4453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626075" y="457200"/>
            <a:ext cx="7512909" cy="81966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rial Narrow"/>
              <a:buNone/>
            </a:pPr>
            <a:r>
              <a:rPr lang="en-US">
                <a:solidFill>
                  <a:schemeClr val="dk1"/>
                </a:solidFill>
              </a:rPr>
              <a:t>Information Needed to be Provided by USACE</a:t>
            </a:r>
            <a:br>
              <a:rPr lang="en-US">
                <a:solidFill>
                  <a:schemeClr val="dk1"/>
                </a:solidFill>
              </a:rPr>
            </a:br>
            <a:br>
              <a:rPr lang="en-US">
                <a:solidFill>
                  <a:schemeClr val="dk1"/>
                </a:solidFill>
              </a:rPr>
            </a:br>
            <a:endParaRPr>
              <a:solidFill>
                <a:schemeClr val="dk1"/>
              </a:solidFill>
            </a:endParaRPr>
          </a:p>
        </p:txBody>
      </p:sp>
      <p:sp>
        <p:nvSpPr>
          <p:cNvPr id="155" name="Google Shape;155;p11"/>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156" name="Google Shape;156;p11"/>
          <p:cNvSpPr txBox="1"/>
          <p:nvPr/>
        </p:nvSpPr>
        <p:spPr>
          <a:xfrm>
            <a:off x="560350" y="1438200"/>
            <a:ext cx="7867200" cy="409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Narrow"/>
                <a:ea typeface="Arial Narrow"/>
                <a:cs typeface="Arial Narrow"/>
                <a:sym typeface="Arial Narrow"/>
              </a:rPr>
              <a:t>Same as for a formal consultation – outlined in the implementing regulations [50 CRF 402.14(c)] for the ESA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The authority under which the agency is proposing the action.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A description of the proposed action</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000"/>
              <a:buFont typeface="Courier New"/>
              <a:buChar char="o"/>
            </a:pPr>
            <a:r>
              <a:rPr b="0" i="0" lang="en-US" sz="2000" u="none" cap="none" strike="noStrike">
                <a:solidFill>
                  <a:schemeClr val="dk1"/>
                </a:solidFill>
                <a:latin typeface="Arial Narrow"/>
                <a:ea typeface="Arial Narrow"/>
                <a:cs typeface="Arial Narrow"/>
                <a:sym typeface="Arial Narrow"/>
              </a:rPr>
              <a:t>The purpose of the action;</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000"/>
              <a:buFont typeface="Courier New"/>
              <a:buChar char="o"/>
            </a:pPr>
            <a:r>
              <a:rPr b="0" i="0" lang="en-US" sz="2000" u="none" cap="none" strike="noStrike">
                <a:solidFill>
                  <a:schemeClr val="dk1"/>
                </a:solidFill>
                <a:latin typeface="Arial Narrow"/>
                <a:ea typeface="Arial Narrow"/>
                <a:cs typeface="Arial Narrow"/>
                <a:sym typeface="Arial Narrow"/>
              </a:rPr>
              <a:t>The duration and timing of the action;</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000"/>
              <a:buFont typeface="Courier New"/>
              <a:buChar char="o"/>
            </a:pPr>
            <a:r>
              <a:rPr b="0" i="0" lang="en-US" sz="2000" u="none" cap="none" strike="noStrike">
                <a:solidFill>
                  <a:schemeClr val="dk1"/>
                </a:solidFill>
                <a:latin typeface="Arial Narrow"/>
                <a:ea typeface="Arial Narrow"/>
                <a:cs typeface="Arial Narrow"/>
                <a:sym typeface="Arial Narrow"/>
              </a:rPr>
              <a:t>The location of the action;</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000"/>
              <a:buFont typeface="Courier New"/>
              <a:buChar char="o"/>
            </a:pPr>
            <a:r>
              <a:rPr b="0" i="0" lang="en-US" sz="2000" u="none" cap="none" strike="noStrike">
                <a:solidFill>
                  <a:schemeClr val="dk1"/>
                </a:solidFill>
                <a:latin typeface="Arial Narrow"/>
                <a:ea typeface="Arial Narrow"/>
                <a:cs typeface="Arial Narrow"/>
                <a:sym typeface="Arial Narrow"/>
              </a:rPr>
              <a:t>The specific components of the action and how they will be carried out;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000"/>
              <a:buFont typeface="Courier New"/>
              <a:buChar char="o"/>
            </a:pPr>
            <a:r>
              <a:rPr b="0" i="0" lang="en-US" sz="2000" u="none" cap="none" strike="noStrike">
                <a:solidFill>
                  <a:schemeClr val="dk1"/>
                </a:solidFill>
                <a:latin typeface="Arial Narrow"/>
                <a:ea typeface="Arial Narrow"/>
                <a:cs typeface="Arial Narrow"/>
                <a:sym typeface="Arial Narrow"/>
              </a:rPr>
              <a:t>Maps, drawings, blueprints, or similar schematics of the action; and</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000"/>
              <a:buFont typeface="Courier New"/>
              <a:buChar char="o"/>
            </a:pPr>
            <a:r>
              <a:rPr b="0" i="0" lang="en-US" sz="2000" u="none" cap="none" strike="noStrike">
                <a:solidFill>
                  <a:schemeClr val="dk1"/>
                </a:solidFill>
                <a:latin typeface="Arial Narrow"/>
                <a:ea typeface="Arial Narrow"/>
                <a:cs typeface="Arial Narrow"/>
                <a:sym typeface="Arial Narrow"/>
              </a:rPr>
              <a:t>Any other available information related to the nature and scope of the proposed action </a:t>
            </a:r>
            <a:r>
              <a:rPr b="0" i="0" lang="en-US" sz="2000" u="none" cap="none" strike="noStrike">
                <a:solidFill>
                  <a:srgbClr val="FF0000"/>
                </a:solidFill>
                <a:latin typeface="Arial Narrow"/>
                <a:ea typeface="Arial Narrow"/>
                <a:cs typeface="Arial Narrow"/>
                <a:sym typeface="Arial Narrow"/>
              </a:rPr>
              <a:t>relevant to its effects</a:t>
            </a:r>
            <a:r>
              <a:rPr b="0" i="0" lang="en-US" sz="2000" u="none" cap="none" strike="noStrike">
                <a:solidFill>
                  <a:schemeClr val="dk1"/>
                </a:solidFill>
                <a:latin typeface="Arial Narrow"/>
                <a:ea typeface="Arial Narrow"/>
                <a:cs typeface="Arial Narrow"/>
                <a:sym typeface="Arial Narrow"/>
              </a:rPr>
              <a:t> on listed species or designated critical habitat.</a:t>
            </a:r>
            <a:endParaRPr b="0" i="0" sz="20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ph type="title"/>
          </p:nvPr>
        </p:nvSpPr>
        <p:spPr>
          <a:xfrm>
            <a:off x="626075" y="457200"/>
            <a:ext cx="7512909" cy="81966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rial Narrow"/>
              <a:buNone/>
            </a:pPr>
            <a:r>
              <a:rPr lang="en-US">
                <a:solidFill>
                  <a:schemeClr val="dk1"/>
                </a:solidFill>
              </a:rPr>
              <a:t>Information Needed (continued)</a:t>
            </a:r>
            <a:br>
              <a:rPr lang="en-US">
                <a:solidFill>
                  <a:schemeClr val="dk1"/>
                </a:solidFill>
              </a:rPr>
            </a:br>
            <a:br>
              <a:rPr lang="en-US">
                <a:solidFill>
                  <a:schemeClr val="dk1"/>
                </a:solidFill>
              </a:rPr>
            </a:br>
            <a:br>
              <a:rPr lang="en-US">
                <a:solidFill>
                  <a:schemeClr val="dk1"/>
                </a:solidFill>
              </a:rPr>
            </a:br>
            <a:endParaRPr>
              <a:solidFill>
                <a:schemeClr val="dk1"/>
              </a:solidFill>
            </a:endParaRPr>
          </a:p>
        </p:txBody>
      </p:sp>
      <p:sp>
        <p:nvSpPr>
          <p:cNvPr id="162" name="Google Shape;162;p12"/>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163" name="Google Shape;163;p12"/>
          <p:cNvSpPr txBox="1"/>
          <p:nvPr/>
        </p:nvSpPr>
        <p:spPr>
          <a:xfrm>
            <a:off x="626075" y="1513820"/>
            <a:ext cx="7965989" cy="347787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A map or description of </a:t>
            </a:r>
            <a:r>
              <a:rPr b="0" i="0" lang="en-US" sz="2000" u="none" cap="none" strike="noStrike">
                <a:solidFill>
                  <a:srgbClr val="FF0000"/>
                </a:solidFill>
                <a:latin typeface="Arial Narrow"/>
                <a:ea typeface="Arial Narrow"/>
                <a:cs typeface="Arial Narrow"/>
                <a:sym typeface="Arial Narrow"/>
              </a:rPr>
              <a:t>all areas to be affected </a:t>
            </a:r>
            <a:r>
              <a:rPr b="0" i="0" lang="en-US" sz="2000" u="none" cap="none" strike="noStrike">
                <a:solidFill>
                  <a:schemeClr val="dk1"/>
                </a:solidFill>
                <a:latin typeface="Arial Narrow"/>
                <a:ea typeface="Arial Narrow"/>
                <a:cs typeface="Arial Narrow"/>
                <a:sym typeface="Arial Narrow"/>
              </a:rPr>
              <a:t>directly or indirectly by the Federal action, and not merely the immediate area involved in the action.</a:t>
            </a:r>
            <a:endParaRPr b="0" i="0" sz="2000" u="none" cap="none" strike="noStrike">
              <a:solidFill>
                <a:schemeClr val="dk1"/>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Information obtained by or in the possession of the Federal agency and any applicant on the listed species and designated critical habitat</a:t>
            </a:r>
            <a:r>
              <a:rPr b="0" i="0" lang="en-US" sz="2000" u="none" cap="none" strike="noStrike">
                <a:solidFill>
                  <a:srgbClr val="FF0000"/>
                </a:solidFill>
                <a:latin typeface="Arial Narrow"/>
                <a:ea typeface="Arial Narrow"/>
                <a:cs typeface="Arial Narrow"/>
                <a:sym typeface="Arial Narrow"/>
              </a:rPr>
              <a:t> in the action area</a:t>
            </a:r>
            <a:r>
              <a:rPr b="0" i="0" lang="en-US" sz="2000" u="none" cap="none" strike="noStrike">
                <a:solidFill>
                  <a:schemeClr val="dk1"/>
                </a:solidFill>
                <a:latin typeface="Arial Narrow"/>
                <a:ea typeface="Arial Narrow"/>
                <a:cs typeface="Arial Narrow"/>
                <a:sym typeface="Arial Narrow"/>
              </a:rPr>
              <a:t> (Presence, abundance, density, or periodic occurrence of listed species and the condition and location of the species' habitat, including any critical habitat.)</a:t>
            </a:r>
            <a:endParaRPr b="0" i="0" sz="2000" u="none" cap="none" strike="noStrike">
              <a:solidFill>
                <a:schemeClr val="dk1"/>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A description of the effects of the action.</a:t>
            </a:r>
            <a:endParaRPr b="0" i="0" sz="2000" u="none" cap="none" strike="noStrike">
              <a:solidFill>
                <a:schemeClr val="dk1"/>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A summary of any relevant information provided by the applicant, if available.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Any other relevant available information on the effects of the proposed action on listed species or designated critical habitat, including any reports such as environmental impact statements and environmental assessments.</a:t>
            </a:r>
            <a:endParaRPr b="0" i="0" sz="20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type="title"/>
          </p:nvPr>
        </p:nvSpPr>
        <p:spPr>
          <a:xfrm>
            <a:off x="1952369" y="589588"/>
            <a:ext cx="4118918" cy="6760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Arial Narrow"/>
              <a:buNone/>
            </a:pPr>
            <a:r>
              <a:rPr lang="en-US"/>
              <a:t>Other Considerations</a:t>
            </a:r>
            <a:endParaRPr>
              <a:solidFill>
                <a:schemeClr val="dk1"/>
              </a:solidFill>
            </a:endParaRPr>
          </a:p>
        </p:txBody>
      </p:sp>
      <p:sp>
        <p:nvSpPr>
          <p:cNvPr id="169" name="Google Shape;169;p13"/>
          <p:cNvSpPr txBox="1"/>
          <p:nvPr>
            <p:ph idx="1" type="body"/>
          </p:nvPr>
        </p:nvSpPr>
        <p:spPr>
          <a:xfrm>
            <a:off x="457200" y="1207293"/>
            <a:ext cx="8357286" cy="4525963"/>
          </a:xfrm>
          <a:prstGeom prst="rect">
            <a:avLst/>
          </a:prstGeom>
          <a:noFill/>
          <a:ln>
            <a:noFill/>
          </a:ln>
        </p:spPr>
        <p:txBody>
          <a:bodyPr anchorCtr="0" anchor="t" bIns="45700" lIns="91425" spcFirstLastPara="1" rIns="91425" wrap="square" tIns="45700">
            <a:normAutofit fontScale="25000" lnSpcReduction="10000"/>
          </a:bodyPr>
          <a:lstStyle/>
          <a:p>
            <a:pPr indent="-342900" lvl="0" marL="342900" rtl="0" algn="l">
              <a:lnSpc>
                <a:spcPct val="100000"/>
              </a:lnSpc>
              <a:spcBef>
                <a:spcPts val="0"/>
              </a:spcBef>
              <a:spcAft>
                <a:spcPts val="0"/>
              </a:spcAft>
              <a:buClr>
                <a:schemeClr val="dk1"/>
              </a:buClr>
              <a:buSzPct val="100000"/>
              <a:buChar char="•"/>
            </a:pPr>
            <a:r>
              <a:rPr lang="en-US" sz="8000">
                <a:solidFill>
                  <a:schemeClr val="dk1"/>
                </a:solidFill>
              </a:rPr>
              <a:t>The applicant should be clearly stated in the beginning of the letter.</a:t>
            </a:r>
            <a:endParaRPr/>
          </a:p>
          <a:p>
            <a:pPr indent="-342900" lvl="0" marL="342900" rtl="0" algn="l">
              <a:lnSpc>
                <a:spcPct val="100000"/>
              </a:lnSpc>
              <a:spcBef>
                <a:spcPts val="400"/>
              </a:spcBef>
              <a:spcAft>
                <a:spcPts val="0"/>
              </a:spcAft>
              <a:buClr>
                <a:schemeClr val="dk1"/>
              </a:buClr>
              <a:buSzPct val="100000"/>
              <a:buChar char="•"/>
            </a:pPr>
            <a:r>
              <a:rPr lang="en-US" sz="8000">
                <a:solidFill>
                  <a:schemeClr val="dk1"/>
                </a:solidFill>
              </a:rPr>
              <a:t>Avoidance and minimization measures need to be a part of the proposed project (or condition of the permit) in order to be evaluated in the consultation. Such measures should not be considered in effects analysis I</a:t>
            </a:r>
            <a:r>
              <a:rPr lang="en-US" sz="8000">
                <a:solidFill>
                  <a:schemeClr val="dk1"/>
                </a:solidFill>
                <a:extLst>
                  <a:ext uri="http://customooxmlschemas.google.com/">
                    <go:slidesCustomData xmlns:go="http://customooxmlschemas.google.com/" textRoundtripDataId="10"/>
                  </a:ext>
                </a:extLst>
              </a:rPr>
              <a:t>f not implemented at all times when species are present or not a condition of the permit. </a:t>
            </a:r>
            <a:endParaRPr sz="7200">
              <a:solidFill>
                <a:schemeClr val="dk1"/>
              </a:solidFill>
            </a:endParaRPr>
          </a:p>
          <a:p>
            <a:pPr indent="-342900" lvl="0" marL="342900" rtl="0" algn="l">
              <a:lnSpc>
                <a:spcPct val="100000"/>
              </a:lnSpc>
              <a:spcBef>
                <a:spcPts val="400"/>
              </a:spcBef>
              <a:spcAft>
                <a:spcPts val="0"/>
              </a:spcAft>
              <a:buClr>
                <a:schemeClr val="dk1"/>
              </a:buClr>
              <a:buSzPct val="100000"/>
              <a:buChar char="•"/>
            </a:pPr>
            <a:r>
              <a:rPr lang="en-US" sz="8000">
                <a:solidFill>
                  <a:schemeClr val="dk1"/>
                </a:solidFill>
              </a:rPr>
              <a:t>The location description must include at least county and coordinates (decimal degrees). An address and river mile should also be added if applicable.</a:t>
            </a:r>
            <a:endParaRPr/>
          </a:p>
          <a:p>
            <a:pPr indent="-342900" lvl="0" marL="342900" rtl="0" algn="l">
              <a:lnSpc>
                <a:spcPct val="100000"/>
              </a:lnSpc>
              <a:spcBef>
                <a:spcPts val="400"/>
              </a:spcBef>
              <a:spcAft>
                <a:spcPts val="0"/>
              </a:spcAft>
              <a:buClr>
                <a:schemeClr val="dk1"/>
              </a:buClr>
              <a:buSzPct val="100000"/>
              <a:buChar char="•"/>
            </a:pPr>
            <a:r>
              <a:rPr lang="en-US" sz="8000">
                <a:solidFill>
                  <a:schemeClr val="dk1"/>
                </a:solidFill>
              </a:rPr>
              <a:t>When describing the conditions and baseline of the action area, as it is relevant to effects determination, include the whole </a:t>
            </a:r>
            <a:r>
              <a:rPr lang="en-US" sz="8000">
                <a:solidFill>
                  <a:schemeClr val="dk1"/>
                </a:solidFill>
                <a:extLst>
                  <a:ext uri="http://customooxmlschemas.google.com/">
                    <go:slidesCustomData xmlns:go="http://customooxmlschemas.google.com/" textRoundtripDataId="11"/>
                  </a:ext>
                </a:extLst>
              </a:rPr>
              <a:t>action area,</a:t>
            </a:r>
            <a:r>
              <a:rPr lang="en-US" sz="8000">
                <a:solidFill>
                  <a:schemeClr val="dk1"/>
                </a:solidFill>
              </a:rPr>
              <a:t> not only the project area. </a:t>
            </a:r>
            <a:endParaRPr sz="8000">
              <a:solidFill>
                <a:schemeClr val="dk1"/>
              </a:solidFill>
            </a:endParaRPr>
          </a:p>
          <a:p>
            <a:pPr indent="-342900" lvl="0" marL="342900" rtl="0" algn="l">
              <a:lnSpc>
                <a:spcPct val="100000"/>
              </a:lnSpc>
              <a:spcBef>
                <a:spcPts val="400"/>
              </a:spcBef>
              <a:spcAft>
                <a:spcPts val="0"/>
              </a:spcAft>
              <a:buClr>
                <a:schemeClr val="dk1"/>
              </a:buClr>
              <a:buSzPct val="100000"/>
              <a:buChar char="•"/>
            </a:pPr>
            <a:r>
              <a:rPr lang="en-US" sz="8000">
                <a:solidFill>
                  <a:schemeClr val="dk1"/>
                </a:solidFill>
              </a:rPr>
              <a:t>In the list or description of species that may be affected by the project, include the listing and recovery plan (if applicable)</a:t>
            </a:r>
            <a:endParaRPr/>
          </a:p>
          <a:p>
            <a:pPr indent="0" lvl="0" marL="0" rtl="0" algn="l">
              <a:lnSpc>
                <a:spcPct val="100000"/>
              </a:lnSpc>
              <a:spcBef>
                <a:spcPts val="320"/>
              </a:spcBef>
              <a:spcAft>
                <a:spcPts val="0"/>
              </a:spcAft>
              <a:buClr>
                <a:schemeClr val="dk1"/>
              </a:buClr>
              <a:buSzPct val="100000"/>
              <a:buNone/>
            </a:pPr>
            <a:r>
              <a:rPr lang="en-US" sz="6400">
                <a:solidFill>
                  <a:schemeClr val="dk1"/>
                </a:solidFill>
                <a:latin typeface="Times New Roman"/>
                <a:ea typeface="Times New Roman"/>
                <a:cs typeface="Times New Roman"/>
                <a:sym typeface="Times New Roman"/>
              </a:rPr>
              <a:t>(e.g., Atlantic salmon (</a:t>
            </a:r>
            <a:r>
              <a:rPr i="1" lang="en-US" sz="6400">
                <a:solidFill>
                  <a:schemeClr val="dk1"/>
                </a:solidFill>
                <a:latin typeface="Times New Roman"/>
                <a:ea typeface="Times New Roman"/>
                <a:cs typeface="Times New Roman"/>
                <a:sym typeface="Times New Roman"/>
              </a:rPr>
              <a:t>Salmo salar</a:t>
            </a:r>
            <a:r>
              <a:rPr lang="en-US" sz="6400">
                <a:solidFill>
                  <a:schemeClr val="dk1"/>
                </a:solidFill>
                <a:latin typeface="Times New Roman"/>
                <a:ea typeface="Times New Roman"/>
                <a:cs typeface="Times New Roman"/>
                <a:sym typeface="Times New Roman"/>
              </a:rPr>
              <a:t>) (74 FR 29344; Recovery plan: NMFS and USFWS 2019)</a:t>
            </a:r>
            <a:endParaRPr/>
          </a:p>
          <a:p>
            <a:pPr indent="0" lvl="0" marL="0" rtl="0" algn="l">
              <a:lnSpc>
                <a:spcPct val="100000"/>
              </a:lnSpc>
              <a:spcBef>
                <a:spcPts val="320"/>
              </a:spcBef>
              <a:spcAft>
                <a:spcPts val="0"/>
              </a:spcAft>
              <a:buClr>
                <a:schemeClr val="dk2"/>
              </a:buClr>
              <a:buSzPct val="100000"/>
              <a:buNone/>
            </a:pPr>
            <a:r>
              <a:t/>
            </a:r>
            <a:endParaRPr sz="6400">
              <a:solidFill>
                <a:schemeClr val="dk1"/>
              </a:solidFill>
              <a:latin typeface="Times New Roman"/>
              <a:ea typeface="Times New Roman"/>
              <a:cs typeface="Times New Roman"/>
              <a:sym typeface="Times New Roman"/>
            </a:endParaRPr>
          </a:p>
          <a:p>
            <a:pPr indent="-342900" lvl="0" marL="342900" rtl="0" algn="l">
              <a:lnSpc>
                <a:spcPct val="100000"/>
              </a:lnSpc>
              <a:spcBef>
                <a:spcPts val="400"/>
              </a:spcBef>
              <a:spcAft>
                <a:spcPts val="0"/>
              </a:spcAft>
              <a:buClr>
                <a:schemeClr val="dk1"/>
              </a:buClr>
              <a:buSzPct val="100000"/>
              <a:buChar char="•"/>
            </a:pPr>
            <a:r>
              <a:rPr lang="en-US" sz="8000">
                <a:solidFill>
                  <a:schemeClr val="dk1"/>
                </a:solidFill>
              </a:rPr>
              <a:t>Avoid contradicting information or statements in different parts of the document.</a:t>
            </a:r>
            <a:endParaRPr/>
          </a:p>
          <a:p>
            <a:pPr indent="0" lvl="0" marL="0" rtl="0" algn="l">
              <a:lnSpc>
                <a:spcPct val="100000"/>
              </a:lnSpc>
              <a:spcBef>
                <a:spcPts val="160"/>
              </a:spcBef>
              <a:spcAft>
                <a:spcPts val="0"/>
              </a:spcAft>
              <a:buClr>
                <a:schemeClr val="dk2"/>
              </a:buClr>
              <a:buSzPct val="100000"/>
              <a:buNone/>
            </a:pPr>
            <a:r>
              <a:t/>
            </a:r>
            <a:endParaRPr/>
          </a:p>
        </p:txBody>
      </p:sp>
      <p:sp>
        <p:nvSpPr>
          <p:cNvPr id="170" name="Google Shape;170;p13"/>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171" name="Google Shape;171;p13"/>
          <p:cNvSpPr/>
          <p:nvPr/>
        </p:nvSpPr>
        <p:spPr>
          <a:xfrm>
            <a:off x="4453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txBox="1"/>
          <p:nvPr>
            <p:ph type="title"/>
          </p:nvPr>
        </p:nvSpPr>
        <p:spPr>
          <a:xfrm>
            <a:off x="1952369" y="455285"/>
            <a:ext cx="5601728" cy="67601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00000"/>
              <a:buFont typeface="Arial Narrow"/>
              <a:buNone/>
            </a:pPr>
            <a:r>
              <a:rPr lang="en-US"/>
              <a:t>Other Considerations (continued)</a:t>
            </a:r>
            <a:endParaRPr>
              <a:solidFill>
                <a:schemeClr val="dk1"/>
              </a:solidFill>
            </a:endParaRPr>
          </a:p>
        </p:txBody>
      </p:sp>
      <p:sp>
        <p:nvSpPr>
          <p:cNvPr id="177" name="Google Shape;177;p14"/>
          <p:cNvSpPr txBox="1"/>
          <p:nvPr>
            <p:ph idx="1" type="body"/>
          </p:nvPr>
        </p:nvSpPr>
        <p:spPr>
          <a:xfrm>
            <a:off x="457200" y="1101063"/>
            <a:ext cx="8229600" cy="49957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800"/>
              <a:buChar char="•"/>
            </a:pPr>
            <a:r>
              <a:rPr lang="en-US" sz="1800">
                <a:solidFill>
                  <a:schemeClr val="dk1"/>
                </a:solidFill>
              </a:rPr>
              <a:t>Do not include effect determinations (i.e. insignificant or discountable, NLAA, LAA) in the species section or any other section than the effects and conclusion sections.</a:t>
            </a:r>
            <a:endParaRPr sz="1800">
              <a:solidFill>
                <a:schemeClr val="dk1"/>
              </a:solidFill>
            </a:endParaRPr>
          </a:p>
          <a:p>
            <a:pPr indent="-342900" lvl="0" marL="342900" rtl="0" algn="l">
              <a:lnSpc>
                <a:spcPct val="100000"/>
              </a:lnSpc>
              <a:spcBef>
                <a:spcPts val="360"/>
              </a:spcBef>
              <a:spcAft>
                <a:spcPts val="0"/>
              </a:spcAft>
              <a:buClr>
                <a:schemeClr val="dk1"/>
              </a:buClr>
              <a:buSzPts val="1800"/>
              <a:buChar char="•"/>
            </a:pPr>
            <a:r>
              <a:rPr lang="en-US" sz="1800">
                <a:solidFill>
                  <a:schemeClr val="dk1"/>
                </a:solidFill>
              </a:rPr>
              <a:t>Make sure to provide an “insignificant” or “extremely unlikely to occur” determination when analyzing stressors.</a:t>
            </a:r>
            <a:endParaRPr/>
          </a:p>
          <a:p>
            <a:pPr indent="-285750" lvl="1" marL="742950" rtl="0" algn="l">
              <a:lnSpc>
                <a:spcPct val="100000"/>
              </a:lnSpc>
              <a:spcBef>
                <a:spcPts val="360"/>
              </a:spcBef>
              <a:spcAft>
                <a:spcPts val="0"/>
              </a:spcAft>
              <a:buClr>
                <a:schemeClr val="dk1"/>
              </a:buClr>
              <a:buSzPts val="1800"/>
              <a:buChar char="•"/>
            </a:pPr>
            <a:r>
              <a:rPr lang="en-US" sz="1800">
                <a:solidFill>
                  <a:schemeClr val="dk1"/>
                </a:solidFill>
              </a:rPr>
              <a:t>Do not use both, e.g., “we have determined that effects are insignificant and extremely unlikely to occur.” Choose one or the other.</a:t>
            </a:r>
            <a:endParaRPr/>
          </a:p>
          <a:p>
            <a:pPr indent="-342900" lvl="0" marL="342900" rtl="0" algn="l">
              <a:lnSpc>
                <a:spcPct val="100000"/>
              </a:lnSpc>
              <a:spcBef>
                <a:spcPts val="360"/>
              </a:spcBef>
              <a:spcAft>
                <a:spcPts val="0"/>
              </a:spcAft>
              <a:buClr>
                <a:schemeClr val="dk1"/>
              </a:buClr>
              <a:buSzPts val="1800"/>
              <a:buChar char="•"/>
            </a:pPr>
            <a:r>
              <a:rPr lang="en-US" sz="1800">
                <a:solidFill>
                  <a:schemeClr val="dk1"/>
                </a:solidFill>
              </a:rPr>
              <a:t>Make sure to use correct determination and language. </a:t>
            </a:r>
            <a:endParaRPr sz="1800">
              <a:solidFill>
                <a:schemeClr val="dk1"/>
              </a:solidFill>
            </a:endParaRPr>
          </a:p>
          <a:p>
            <a:pPr indent="-285750" lvl="1" marL="742950" rtl="0" algn="l">
              <a:lnSpc>
                <a:spcPct val="100000"/>
              </a:lnSpc>
              <a:spcBef>
                <a:spcPts val="360"/>
              </a:spcBef>
              <a:spcAft>
                <a:spcPts val="0"/>
              </a:spcAft>
              <a:buClr>
                <a:schemeClr val="dk1"/>
              </a:buClr>
              <a:buSzPts val="1800"/>
              <a:buChar char="•"/>
            </a:pPr>
            <a:r>
              <a:rPr lang="en-US" sz="1800">
                <a:solidFill>
                  <a:schemeClr val="dk1"/>
                </a:solidFill>
              </a:rPr>
              <a:t>Effects (to the species) are too small to be meaningfully measured, detected, or evaluated; therefore, effects are insignificant.</a:t>
            </a:r>
            <a:endParaRPr/>
          </a:p>
          <a:p>
            <a:pPr indent="-285750" lvl="1" marL="742950" rtl="0" algn="l">
              <a:lnSpc>
                <a:spcPct val="100000"/>
              </a:lnSpc>
              <a:spcBef>
                <a:spcPts val="360"/>
              </a:spcBef>
              <a:spcAft>
                <a:spcPts val="0"/>
              </a:spcAft>
              <a:buClr>
                <a:schemeClr val="dk1"/>
              </a:buClr>
              <a:buSzPts val="1800"/>
              <a:buChar char="•"/>
            </a:pPr>
            <a:r>
              <a:rPr lang="en-US" sz="1800">
                <a:solidFill>
                  <a:schemeClr val="dk1"/>
                </a:solidFill>
              </a:rPr>
              <a:t>Effects are extremely unlikely to occur. </a:t>
            </a:r>
            <a:endParaRPr sz="1800">
              <a:solidFill>
                <a:schemeClr val="dk1"/>
              </a:solidFill>
            </a:endParaRPr>
          </a:p>
          <a:p>
            <a:pPr indent="-342900" lvl="0" marL="342900" rtl="0" algn="l">
              <a:lnSpc>
                <a:spcPct val="100000"/>
              </a:lnSpc>
              <a:spcBef>
                <a:spcPts val="360"/>
              </a:spcBef>
              <a:spcAft>
                <a:spcPts val="0"/>
              </a:spcAft>
              <a:buClr>
                <a:schemeClr val="dk1"/>
              </a:buClr>
              <a:buSzPts val="1800"/>
              <a:buChar char="•"/>
            </a:pPr>
            <a:r>
              <a:rPr lang="en-US" sz="1800">
                <a:solidFill>
                  <a:schemeClr val="dk1"/>
                </a:solidFill>
              </a:rPr>
              <a:t>Include all steps needed from the project description to the effect analysis to make the determination, i.e., do not jump directly from A to C.</a:t>
            </a:r>
            <a:endParaRPr sz="1800">
              <a:solidFill>
                <a:schemeClr val="dk1"/>
              </a:solidFill>
            </a:endParaRPr>
          </a:p>
          <a:p>
            <a:pPr indent="-342900" lvl="0" marL="342900" rtl="0" algn="l">
              <a:lnSpc>
                <a:spcPct val="100000"/>
              </a:lnSpc>
              <a:spcBef>
                <a:spcPts val="360"/>
              </a:spcBef>
              <a:spcAft>
                <a:spcPts val="0"/>
              </a:spcAft>
              <a:buClr>
                <a:schemeClr val="dk1"/>
              </a:buClr>
              <a:buSzPts val="1800"/>
              <a:buChar char="•"/>
            </a:pPr>
            <a:r>
              <a:rPr lang="en-US" sz="1800">
                <a:solidFill>
                  <a:schemeClr val="dk1"/>
                </a:solidFill>
              </a:rPr>
              <a:t>The species determination, i.e., not likely to adversely affect (NLAA), comes at the end as a conclusion after all stressors have had been analyzed.</a:t>
            </a:r>
            <a:endParaRPr/>
          </a:p>
          <a:p>
            <a:pPr indent="-342900" lvl="0" marL="342900" rtl="0" algn="l">
              <a:lnSpc>
                <a:spcPct val="100000"/>
              </a:lnSpc>
              <a:spcBef>
                <a:spcPts val="360"/>
              </a:spcBef>
              <a:spcAft>
                <a:spcPts val="0"/>
              </a:spcAft>
              <a:buClr>
                <a:schemeClr val="dk1"/>
              </a:buClr>
              <a:buSzPts val="1800"/>
              <a:buChar char="•"/>
            </a:pPr>
            <a:r>
              <a:rPr lang="en-US" sz="1800">
                <a:solidFill>
                  <a:schemeClr val="dk1"/>
                </a:solidFill>
              </a:rPr>
              <a:t>At the end include the sentence “This determination is based on the best available information and commercial data to complete this analysis.” </a:t>
            </a:r>
            <a:endParaRPr sz="1800"/>
          </a:p>
        </p:txBody>
      </p:sp>
      <p:sp>
        <p:nvSpPr>
          <p:cNvPr id="178" name="Google Shape;178;p14"/>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179" name="Google Shape;179;p14"/>
          <p:cNvSpPr/>
          <p:nvPr/>
        </p:nvSpPr>
        <p:spPr>
          <a:xfrm>
            <a:off x="4453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txBox="1"/>
          <p:nvPr>
            <p:ph type="title"/>
          </p:nvPr>
        </p:nvSpPr>
        <p:spPr>
          <a:xfrm>
            <a:off x="2064859" y="2067697"/>
            <a:ext cx="6741389" cy="1169774"/>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accent1"/>
              </a:buClr>
              <a:buSzPts val="4400"/>
              <a:buFont typeface="Arial Narrow"/>
              <a:buNone/>
            </a:pPr>
            <a:r>
              <a:rPr b="0" lang="en-US"/>
              <a:t>GARFO (PRD) - USACE (NAD) NLAA Program</a:t>
            </a:r>
            <a:endParaRPr/>
          </a:p>
        </p:txBody>
      </p:sp>
      <p:sp>
        <p:nvSpPr>
          <p:cNvPr id="185" name="Google Shape;185;p15"/>
          <p:cNvSpPr txBox="1"/>
          <p:nvPr>
            <p:ph idx="1" type="body"/>
          </p:nvPr>
        </p:nvSpPr>
        <p:spPr>
          <a:xfrm>
            <a:off x="4001849" y="3654809"/>
            <a:ext cx="2867407" cy="1224439"/>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chemeClr val="dk2"/>
              </a:buClr>
              <a:buSzPts val="3200"/>
              <a:buNone/>
            </a:pPr>
            <a:r>
              <a:rPr lang="en-US" sz="3200"/>
              <a:t>Verification Forms</a:t>
            </a:r>
            <a:endParaRPr sz="3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txBox="1"/>
          <p:nvPr>
            <p:ph type="title"/>
          </p:nvPr>
        </p:nvSpPr>
        <p:spPr>
          <a:xfrm>
            <a:off x="1952369" y="455285"/>
            <a:ext cx="5601728" cy="6760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Arial Narrow"/>
              <a:buNone/>
            </a:pPr>
            <a:r>
              <a:rPr lang="en-US"/>
              <a:t>NLAA Program</a:t>
            </a:r>
            <a:endParaRPr>
              <a:solidFill>
                <a:schemeClr val="dk1"/>
              </a:solidFill>
            </a:endParaRPr>
          </a:p>
        </p:txBody>
      </p:sp>
      <p:sp>
        <p:nvSpPr>
          <p:cNvPr id="191" name="Google Shape;191;p16"/>
          <p:cNvSpPr txBox="1"/>
          <p:nvPr>
            <p:ph idx="1" type="body"/>
          </p:nvPr>
        </p:nvSpPr>
        <p:spPr>
          <a:xfrm>
            <a:off x="457200" y="1101063"/>
            <a:ext cx="8229600" cy="49957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1800"/>
              <a:buChar char="•"/>
            </a:pPr>
            <a:r>
              <a:rPr lang="en-US" sz="1800" u="sng">
                <a:solidFill>
                  <a:schemeClr val="hlink"/>
                </a:solidFill>
                <a:hlinkClick r:id="rId3"/>
              </a:rPr>
              <a:t>https://www.fisheries.noaa.gov/new-england-mid-atlantic/consultations/section-7-consultations-greater-atlantic-region</a:t>
            </a:r>
            <a:endParaRPr sz="1800"/>
          </a:p>
          <a:p>
            <a:pPr indent="-228600" lvl="0" marL="342900" rtl="0" algn="l">
              <a:lnSpc>
                <a:spcPct val="100000"/>
              </a:lnSpc>
              <a:spcBef>
                <a:spcPts val="360"/>
              </a:spcBef>
              <a:spcAft>
                <a:spcPts val="0"/>
              </a:spcAft>
              <a:buClr>
                <a:schemeClr val="dk2"/>
              </a:buClr>
              <a:buSzPts val="1800"/>
              <a:buNone/>
            </a:pPr>
            <a:r>
              <a:t/>
            </a:r>
            <a:endParaRPr sz="1800"/>
          </a:p>
          <a:p>
            <a:pPr indent="-228600" lvl="0" marL="342900" rtl="0" algn="l">
              <a:lnSpc>
                <a:spcPct val="100000"/>
              </a:lnSpc>
              <a:spcBef>
                <a:spcPts val="360"/>
              </a:spcBef>
              <a:spcAft>
                <a:spcPts val="0"/>
              </a:spcAft>
              <a:buClr>
                <a:schemeClr val="dk2"/>
              </a:buClr>
              <a:buSzPts val="1800"/>
              <a:buNone/>
            </a:pPr>
            <a:r>
              <a:t/>
            </a:r>
            <a:endParaRPr sz="1800"/>
          </a:p>
        </p:txBody>
      </p:sp>
      <p:sp>
        <p:nvSpPr>
          <p:cNvPr id="192" name="Google Shape;192;p16"/>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193" name="Google Shape;193;p16"/>
          <p:cNvSpPr/>
          <p:nvPr/>
        </p:nvSpPr>
        <p:spPr>
          <a:xfrm>
            <a:off x="4453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pic>
        <p:nvPicPr>
          <p:cNvPr id="194" name="Google Shape;194;p16"/>
          <p:cNvPicPr preferRelativeResize="0"/>
          <p:nvPr/>
        </p:nvPicPr>
        <p:blipFill rotWithShape="1">
          <a:blip r:embed="rId4">
            <a:alphaModFix/>
          </a:blip>
          <a:srcRect b="0" l="0" r="0" t="0"/>
          <a:stretch/>
        </p:blipFill>
        <p:spPr>
          <a:xfrm>
            <a:off x="952186" y="1710541"/>
            <a:ext cx="7239627" cy="3436918"/>
          </a:xfrm>
          <a:prstGeom prst="rect">
            <a:avLst/>
          </a:prstGeom>
          <a:noFill/>
          <a:ln>
            <a:noFill/>
          </a:ln>
        </p:spPr>
      </p:pic>
      <p:sp>
        <p:nvSpPr>
          <p:cNvPr id="195" name="Google Shape;195;p16"/>
          <p:cNvSpPr/>
          <p:nvPr/>
        </p:nvSpPr>
        <p:spPr>
          <a:xfrm rot="2414194">
            <a:off x="7604626" y="2718486"/>
            <a:ext cx="263611" cy="1252151"/>
          </a:xfrm>
          <a:prstGeom prst="downArrow">
            <a:avLst>
              <a:gd fmla="val 50000" name="adj1"/>
              <a:gd fmla="val 50000" name="adj2"/>
            </a:avLst>
          </a:prstGeom>
          <a:solidFill>
            <a:schemeClr val="accent6"/>
          </a:solidFill>
          <a:ln cap="flat" cmpd="sng" w="9525">
            <a:solidFill>
              <a:srgbClr val="008797"/>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title"/>
          </p:nvPr>
        </p:nvSpPr>
        <p:spPr>
          <a:xfrm>
            <a:off x="4571999" y="1133214"/>
            <a:ext cx="2396692" cy="67601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rial Narrow"/>
              <a:buNone/>
            </a:pPr>
            <a:r>
              <a:rPr lang="en-US">
                <a:solidFill>
                  <a:schemeClr val="dk1"/>
                </a:solidFill>
              </a:rPr>
              <a:t>OVERVIEW</a:t>
            </a:r>
            <a:endParaRPr>
              <a:solidFill>
                <a:schemeClr val="dk1"/>
              </a:solidFill>
            </a:endParaRPr>
          </a:p>
        </p:txBody>
      </p:sp>
      <p:sp>
        <p:nvSpPr>
          <p:cNvPr id="72" name="Google Shape;72;p2"/>
          <p:cNvSpPr txBox="1"/>
          <p:nvPr>
            <p:ph idx="1" type="body"/>
          </p:nvPr>
        </p:nvSpPr>
        <p:spPr>
          <a:xfrm>
            <a:off x="1867988" y="2043313"/>
            <a:ext cx="6798217" cy="384734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2"/>
              </a:buClr>
              <a:buSzPts val="3200"/>
              <a:buChar char="•"/>
            </a:pPr>
            <a:r>
              <a:rPr lang="en-US"/>
              <a:t>Endangered Species Act 101</a:t>
            </a:r>
            <a:endParaRPr/>
          </a:p>
          <a:p>
            <a:pPr indent="-285750" lvl="1" marL="742950" rtl="0" algn="l">
              <a:lnSpc>
                <a:spcPct val="100000"/>
              </a:lnSpc>
              <a:spcBef>
                <a:spcPts val="640"/>
              </a:spcBef>
              <a:spcAft>
                <a:spcPts val="0"/>
              </a:spcAft>
              <a:buClr>
                <a:schemeClr val="dk2"/>
              </a:buClr>
              <a:buSzPts val="3200"/>
              <a:buChar char="•"/>
            </a:pPr>
            <a:r>
              <a:rPr lang="en-US"/>
              <a:t>Section 7 Consultation</a:t>
            </a:r>
            <a:endParaRPr/>
          </a:p>
          <a:p>
            <a:pPr indent="-342900" lvl="0" marL="342900" rtl="0" algn="l">
              <a:lnSpc>
                <a:spcPct val="100000"/>
              </a:lnSpc>
              <a:spcBef>
                <a:spcPts val="640"/>
              </a:spcBef>
              <a:spcAft>
                <a:spcPts val="0"/>
              </a:spcAft>
              <a:buClr>
                <a:schemeClr val="dk2"/>
              </a:buClr>
              <a:buSzPts val="3200"/>
              <a:buChar char="•"/>
            </a:pPr>
            <a:r>
              <a:rPr lang="en-US"/>
              <a:t>Required Information and Effects Analysis</a:t>
            </a:r>
            <a:endParaRPr/>
          </a:p>
          <a:p>
            <a:pPr indent="-342900" lvl="0" marL="342900" rtl="0" algn="l">
              <a:lnSpc>
                <a:spcPct val="100000"/>
              </a:lnSpc>
              <a:spcBef>
                <a:spcPts val="640"/>
              </a:spcBef>
              <a:spcAft>
                <a:spcPts val="0"/>
              </a:spcAft>
              <a:buClr>
                <a:schemeClr val="dk2"/>
              </a:buClr>
              <a:buSzPts val="3200"/>
              <a:buChar char="•"/>
            </a:pPr>
            <a:r>
              <a:rPr lang="en-US"/>
              <a:t> USACE – NMFS NLAA Program</a:t>
            </a:r>
            <a:endParaRPr/>
          </a:p>
          <a:p>
            <a:pPr indent="-285750" lvl="1" marL="742950" rtl="0" algn="l">
              <a:lnSpc>
                <a:spcPct val="100000"/>
              </a:lnSpc>
              <a:spcBef>
                <a:spcPts val="640"/>
              </a:spcBef>
              <a:spcAft>
                <a:spcPts val="0"/>
              </a:spcAft>
              <a:buClr>
                <a:schemeClr val="dk2"/>
              </a:buClr>
              <a:buSzPts val="3200"/>
              <a:buChar char="•"/>
            </a:pPr>
            <a:r>
              <a:rPr lang="en-US"/>
              <a:t>Verification Form </a:t>
            </a:r>
            <a:endParaRPr/>
          </a:p>
          <a:p>
            <a:pPr indent="-82550" lvl="1" marL="742950" rtl="0" algn="l">
              <a:lnSpc>
                <a:spcPct val="100000"/>
              </a:lnSpc>
              <a:spcBef>
                <a:spcPts val="640"/>
              </a:spcBef>
              <a:spcAft>
                <a:spcPts val="0"/>
              </a:spcAft>
              <a:buClr>
                <a:schemeClr val="dk2"/>
              </a:buClr>
              <a:buSzPts val="3200"/>
              <a:buNone/>
            </a:pPr>
            <a:r>
              <a:t/>
            </a:r>
            <a:endParaRPr/>
          </a:p>
          <a:p>
            <a:pPr indent="-139700" lvl="0" marL="342900" rtl="0" algn="l">
              <a:lnSpc>
                <a:spcPct val="100000"/>
              </a:lnSpc>
              <a:spcBef>
                <a:spcPts val="640"/>
              </a:spcBef>
              <a:spcAft>
                <a:spcPts val="0"/>
              </a:spcAft>
              <a:buClr>
                <a:schemeClr val="dk2"/>
              </a:buClr>
              <a:buSzPts val="3200"/>
              <a:buNone/>
            </a:pPr>
            <a:r>
              <a:t/>
            </a:r>
            <a:endParaRPr/>
          </a:p>
          <a:p>
            <a:pPr indent="-139700" lvl="0" marL="342900" rtl="0" algn="l">
              <a:lnSpc>
                <a:spcPct val="100000"/>
              </a:lnSpc>
              <a:spcBef>
                <a:spcPts val="640"/>
              </a:spcBef>
              <a:spcAft>
                <a:spcPts val="0"/>
              </a:spcAft>
              <a:buClr>
                <a:schemeClr val="dk2"/>
              </a:buClr>
              <a:buSzPts val="3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9" name="Shape 199"/>
        <p:cNvGrpSpPr/>
        <p:nvPr/>
      </p:nvGrpSpPr>
      <p:grpSpPr>
        <a:xfrm>
          <a:off x="0" y="0"/>
          <a:ext cx="0" cy="0"/>
          <a:chOff x="0" y="0"/>
          <a:chExt cx="0" cy="0"/>
        </a:xfrm>
      </p:grpSpPr>
      <p:sp>
        <p:nvSpPr>
          <p:cNvPr id="200" name="Google Shape;200;p17"/>
          <p:cNvSpPr txBox="1"/>
          <p:nvPr>
            <p:ph idx="1" type="body"/>
          </p:nvPr>
        </p:nvSpPr>
        <p:spPr>
          <a:xfrm>
            <a:off x="457200" y="1101063"/>
            <a:ext cx="8229600" cy="4995799"/>
          </a:xfrm>
          <a:prstGeom prst="rect">
            <a:avLst/>
          </a:prstGeom>
          <a:noFill/>
          <a:ln>
            <a:noFill/>
          </a:ln>
        </p:spPr>
        <p:txBody>
          <a:bodyPr anchorCtr="0" anchor="t" bIns="45700" lIns="91425" spcFirstLastPara="1" rIns="91425" wrap="square" tIns="45700">
            <a:noAutofit/>
          </a:bodyPr>
          <a:lstStyle/>
          <a:p>
            <a:pPr indent="-228600" lvl="0" marL="342900" rtl="0" algn="l">
              <a:lnSpc>
                <a:spcPct val="100000"/>
              </a:lnSpc>
              <a:spcBef>
                <a:spcPts val="0"/>
              </a:spcBef>
              <a:spcAft>
                <a:spcPts val="0"/>
              </a:spcAft>
              <a:buClr>
                <a:schemeClr val="dk2"/>
              </a:buClr>
              <a:buSzPts val="1800"/>
              <a:buNone/>
            </a:pPr>
            <a:r>
              <a:t/>
            </a:r>
            <a:endParaRPr sz="1800"/>
          </a:p>
          <a:p>
            <a:pPr indent="-228600" lvl="0" marL="342900" rtl="0" algn="l">
              <a:lnSpc>
                <a:spcPct val="100000"/>
              </a:lnSpc>
              <a:spcBef>
                <a:spcPts val="360"/>
              </a:spcBef>
              <a:spcAft>
                <a:spcPts val="0"/>
              </a:spcAft>
              <a:buClr>
                <a:schemeClr val="dk2"/>
              </a:buClr>
              <a:buSzPts val="1800"/>
              <a:buNone/>
            </a:pPr>
            <a:r>
              <a:t/>
            </a:r>
            <a:endParaRPr sz="1800"/>
          </a:p>
        </p:txBody>
      </p:sp>
      <p:sp>
        <p:nvSpPr>
          <p:cNvPr id="201" name="Google Shape;201;p17"/>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202" name="Google Shape;202;p17"/>
          <p:cNvSpPr/>
          <p:nvPr/>
        </p:nvSpPr>
        <p:spPr>
          <a:xfrm>
            <a:off x="4453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pic>
        <p:nvPicPr>
          <p:cNvPr id="203" name="Google Shape;203;p17"/>
          <p:cNvPicPr preferRelativeResize="0"/>
          <p:nvPr/>
        </p:nvPicPr>
        <p:blipFill rotWithShape="1">
          <a:blip r:embed="rId3">
            <a:alphaModFix/>
          </a:blip>
          <a:srcRect b="0" l="0" r="0" t="0"/>
          <a:stretch/>
        </p:blipFill>
        <p:spPr>
          <a:xfrm>
            <a:off x="1588511" y="398687"/>
            <a:ext cx="5966977" cy="53192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7" name="Shape 207"/>
        <p:cNvGrpSpPr/>
        <p:nvPr/>
      </p:nvGrpSpPr>
      <p:grpSpPr>
        <a:xfrm>
          <a:off x="0" y="0"/>
          <a:ext cx="0" cy="0"/>
          <a:chOff x="0" y="0"/>
          <a:chExt cx="0" cy="0"/>
        </a:xfrm>
      </p:grpSpPr>
      <p:sp>
        <p:nvSpPr>
          <p:cNvPr id="208" name="Google Shape;208;p18"/>
          <p:cNvSpPr txBox="1"/>
          <p:nvPr>
            <p:ph idx="1" type="body"/>
          </p:nvPr>
        </p:nvSpPr>
        <p:spPr>
          <a:xfrm>
            <a:off x="457200" y="1101063"/>
            <a:ext cx="8229600" cy="4995799"/>
          </a:xfrm>
          <a:prstGeom prst="rect">
            <a:avLst/>
          </a:prstGeom>
          <a:noFill/>
          <a:ln>
            <a:noFill/>
          </a:ln>
        </p:spPr>
        <p:txBody>
          <a:bodyPr anchorCtr="0" anchor="t" bIns="45700" lIns="91425" spcFirstLastPara="1" rIns="91425" wrap="square" tIns="45700">
            <a:noAutofit/>
          </a:bodyPr>
          <a:lstStyle/>
          <a:p>
            <a:pPr indent="-228600" lvl="0" marL="342900" rtl="0" algn="l">
              <a:lnSpc>
                <a:spcPct val="100000"/>
              </a:lnSpc>
              <a:spcBef>
                <a:spcPts val="0"/>
              </a:spcBef>
              <a:spcAft>
                <a:spcPts val="0"/>
              </a:spcAft>
              <a:buClr>
                <a:schemeClr val="dk2"/>
              </a:buClr>
              <a:buSzPts val="1800"/>
              <a:buNone/>
            </a:pPr>
            <a:r>
              <a:t/>
            </a:r>
            <a:endParaRPr sz="1800"/>
          </a:p>
          <a:p>
            <a:pPr indent="-228600" lvl="0" marL="342900" rtl="0" algn="l">
              <a:lnSpc>
                <a:spcPct val="100000"/>
              </a:lnSpc>
              <a:spcBef>
                <a:spcPts val="360"/>
              </a:spcBef>
              <a:spcAft>
                <a:spcPts val="0"/>
              </a:spcAft>
              <a:buClr>
                <a:schemeClr val="dk2"/>
              </a:buClr>
              <a:buSzPts val="1800"/>
              <a:buNone/>
            </a:pPr>
            <a:r>
              <a:t/>
            </a:r>
            <a:endParaRPr sz="1800"/>
          </a:p>
        </p:txBody>
      </p:sp>
      <p:sp>
        <p:nvSpPr>
          <p:cNvPr id="209" name="Google Shape;209;p18"/>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210" name="Google Shape;210;p18"/>
          <p:cNvSpPr/>
          <p:nvPr/>
        </p:nvSpPr>
        <p:spPr>
          <a:xfrm>
            <a:off x="4453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pic>
        <p:nvPicPr>
          <p:cNvPr id="211" name="Google Shape;211;p18"/>
          <p:cNvPicPr preferRelativeResize="0"/>
          <p:nvPr/>
        </p:nvPicPr>
        <p:blipFill rotWithShape="1">
          <a:blip r:embed="rId3">
            <a:alphaModFix/>
          </a:blip>
          <a:srcRect b="0" l="0" r="0" t="0"/>
          <a:stretch/>
        </p:blipFill>
        <p:spPr>
          <a:xfrm>
            <a:off x="1580891" y="1272353"/>
            <a:ext cx="5982218" cy="43132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02ec51f84a_3_9"/>
          <p:cNvSpPr txBox="1"/>
          <p:nvPr>
            <p:ph type="title"/>
          </p:nvPr>
        </p:nvSpPr>
        <p:spPr>
          <a:xfrm>
            <a:off x="1952369" y="455285"/>
            <a:ext cx="5601600" cy="675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Arial Narrow"/>
              <a:buNone/>
            </a:pPr>
            <a:r>
              <a:rPr lang="en-US">
                <a:solidFill>
                  <a:schemeClr val="dk1"/>
                </a:solidFill>
              </a:rPr>
              <a:t>GARFO Section 7 Website</a:t>
            </a:r>
            <a:endParaRPr>
              <a:solidFill>
                <a:schemeClr val="dk1"/>
              </a:solidFill>
            </a:endParaRPr>
          </a:p>
        </p:txBody>
      </p:sp>
      <p:sp>
        <p:nvSpPr>
          <p:cNvPr id="217" name="Google Shape;217;g302ec51f84a_3_9"/>
          <p:cNvSpPr txBox="1"/>
          <p:nvPr>
            <p:ph idx="1" type="body"/>
          </p:nvPr>
        </p:nvSpPr>
        <p:spPr>
          <a:xfrm>
            <a:off x="457200" y="1101063"/>
            <a:ext cx="8229600" cy="499590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360"/>
              </a:spcBef>
              <a:spcAft>
                <a:spcPts val="0"/>
              </a:spcAft>
              <a:buSzPts val="3200"/>
              <a:buNone/>
            </a:pPr>
            <a:r>
              <a:rPr lang="en-US" sz="2900">
                <a:solidFill>
                  <a:schemeClr val="dk1"/>
                </a:solidFill>
              </a:rPr>
              <a:t>Technical information, information about the consultation process and the NLAA program, species information, and other resources such as a BA template and verification forms can be found on our website:</a:t>
            </a:r>
            <a:endParaRPr sz="2900">
              <a:solidFill>
                <a:schemeClr val="dk1"/>
              </a:solidFill>
            </a:endParaRPr>
          </a:p>
          <a:p>
            <a:pPr indent="0" lvl="0" marL="342900" rtl="0" algn="l">
              <a:lnSpc>
                <a:spcPct val="100000"/>
              </a:lnSpc>
              <a:spcBef>
                <a:spcPts val="360"/>
              </a:spcBef>
              <a:spcAft>
                <a:spcPts val="0"/>
              </a:spcAft>
              <a:buSzPts val="3200"/>
              <a:buNone/>
            </a:pPr>
            <a:r>
              <a:t/>
            </a:r>
            <a:endParaRPr sz="2900">
              <a:solidFill>
                <a:schemeClr val="dk1"/>
              </a:solidFill>
            </a:endParaRPr>
          </a:p>
          <a:p>
            <a:pPr indent="0" lvl="0" marL="342900" rtl="0" algn="l">
              <a:lnSpc>
                <a:spcPct val="100000"/>
              </a:lnSpc>
              <a:spcBef>
                <a:spcPts val="360"/>
              </a:spcBef>
              <a:spcAft>
                <a:spcPts val="0"/>
              </a:spcAft>
              <a:buSzPts val="3200"/>
              <a:buNone/>
            </a:pPr>
            <a:r>
              <a:rPr lang="en-US" sz="2900">
                <a:solidFill>
                  <a:srgbClr val="0000FF"/>
                </a:solidFill>
              </a:rPr>
              <a:t>https://www.fisheries.noaa.gov/new-england-mid-atlantic/consultations/section-7-consultations-greater-atlantic-region </a:t>
            </a:r>
            <a:endParaRPr sz="2900">
              <a:solidFill>
                <a:srgbClr val="0000FF"/>
              </a:solidFill>
            </a:endParaRPr>
          </a:p>
        </p:txBody>
      </p:sp>
      <p:sp>
        <p:nvSpPr>
          <p:cNvPr id="218" name="Google Shape;218;g302ec51f84a_3_9"/>
          <p:cNvSpPr txBox="1"/>
          <p:nvPr>
            <p:ph idx="12" type="sldNum"/>
          </p:nvPr>
        </p:nvSpPr>
        <p:spPr>
          <a:xfrm>
            <a:off x="2285999" y="6355080"/>
            <a:ext cx="6400800" cy="5028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
        <p:nvSpPr>
          <p:cNvPr id="219" name="Google Shape;219;g302ec51f84a_3_9"/>
          <p:cNvSpPr/>
          <p:nvPr/>
        </p:nvSpPr>
        <p:spPr>
          <a:xfrm>
            <a:off x="4453217" y="3244334"/>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U:\My Documents\My Pictures\Marine site visit Black Island\DSCF2440.JPG" id="224" name="Google Shape;224;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5" name="Google Shape;225;p19"/>
          <p:cNvSpPr txBox="1"/>
          <p:nvPr>
            <p:ph type="title"/>
          </p:nvPr>
        </p:nvSpPr>
        <p:spPr>
          <a:xfrm>
            <a:off x="2820201" y="1102092"/>
            <a:ext cx="3253339" cy="6760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Arial Narrow"/>
              <a:buNone/>
            </a:pPr>
            <a:r>
              <a:rPr lang="en-US" sz="4000">
                <a:solidFill>
                  <a:schemeClr val="dk1"/>
                </a:solidFill>
              </a:rPr>
              <a:t>Questions?</a:t>
            </a:r>
            <a:endParaRPr sz="4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1757363" y="1141666"/>
            <a:ext cx="6929437" cy="1398472"/>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Clr>
                <a:schemeClr val="dk1"/>
              </a:buClr>
              <a:buSzPts val="3600"/>
              <a:buFont typeface="Arial Narrow"/>
              <a:buNone/>
            </a:pPr>
            <a:r>
              <a:rPr lang="en-US" sz="3600">
                <a:solidFill>
                  <a:schemeClr val="dk1"/>
                </a:solidFill>
              </a:rPr>
              <a:t>Endangered Species Act and Section 7 Consultation Requirements</a:t>
            </a:r>
            <a:endParaRPr sz="3600">
              <a:solidFill>
                <a:schemeClr val="dk1"/>
              </a:solidFill>
            </a:endParaRPr>
          </a:p>
        </p:txBody>
      </p:sp>
      <p:sp>
        <p:nvSpPr>
          <p:cNvPr id="78" name="Google Shape;78;p3"/>
          <p:cNvSpPr txBox="1"/>
          <p:nvPr>
            <p:ph idx="1" type="body"/>
          </p:nvPr>
        </p:nvSpPr>
        <p:spPr>
          <a:xfrm>
            <a:off x="2797727" y="2351323"/>
            <a:ext cx="5484812" cy="305807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Clr>
                <a:schemeClr val="dk2"/>
              </a:buClr>
              <a:buSzPct val="100000"/>
              <a:buNone/>
            </a:pPr>
            <a:r>
              <a:rPr b="1" lang="en-US" sz="2300"/>
              <a:t>Section 7(a)(1) requires Federal agencies to:</a:t>
            </a:r>
            <a:endParaRPr/>
          </a:p>
          <a:p>
            <a:pPr indent="0" lvl="0" marL="0" rtl="0" algn="l">
              <a:lnSpc>
                <a:spcPct val="100000"/>
              </a:lnSpc>
              <a:spcBef>
                <a:spcPts val="391"/>
              </a:spcBef>
              <a:spcAft>
                <a:spcPts val="0"/>
              </a:spcAft>
              <a:buClr>
                <a:schemeClr val="dk2"/>
              </a:buClr>
              <a:buSzPct val="100000"/>
              <a:buNone/>
            </a:pPr>
            <a:r>
              <a:rPr lang="en-US" sz="2300"/>
              <a:t>utilize their authorities in furtherance of the purposes of the Act by carrying out programs for the conservation of species listed pursuant to the Act. </a:t>
            </a:r>
            <a:endParaRPr/>
          </a:p>
          <a:p>
            <a:pPr indent="0" lvl="0" marL="0" rtl="0" algn="l">
              <a:lnSpc>
                <a:spcPct val="100000"/>
              </a:lnSpc>
              <a:spcBef>
                <a:spcPts val="391"/>
              </a:spcBef>
              <a:spcAft>
                <a:spcPts val="0"/>
              </a:spcAft>
              <a:buClr>
                <a:schemeClr val="dk2"/>
              </a:buClr>
              <a:buSzPct val="100000"/>
              <a:buNone/>
            </a:pPr>
            <a:r>
              <a:t/>
            </a:r>
            <a:endParaRPr b="1" sz="2300"/>
          </a:p>
          <a:p>
            <a:pPr indent="0" lvl="0" marL="0" rtl="0" algn="l">
              <a:lnSpc>
                <a:spcPct val="100000"/>
              </a:lnSpc>
              <a:spcBef>
                <a:spcPts val="391"/>
              </a:spcBef>
              <a:spcAft>
                <a:spcPts val="0"/>
              </a:spcAft>
              <a:buClr>
                <a:schemeClr val="dk2"/>
              </a:buClr>
              <a:buSzPct val="100000"/>
              <a:buNone/>
            </a:pPr>
            <a:r>
              <a:rPr b="1" lang="en-US" sz="2300"/>
              <a:t>Section 7(a)(2) requires Federal agencies to:</a:t>
            </a:r>
            <a:endParaRPr/>
          </a:p>
          <a:p>
            <a:pPr indent="0" lvl="0" marL="0" rtl="0" algn="l">
              <a:lnSpc>
                <a:spcPct val="100000"/>
              </a:lnSpc>
              <a:spcBef>
                <a:spcPts val="391"/>
              </a:spcBef>
              <a:spcAft>
                <a:spcPts val="0"/>
              </a:spcAft>
              <a:buClr>
                <a:schemeClr val="dk2"/>
              </a:buClr>
              <a:buSzPct val="100000"/>
              <a:buNone/>
            </a:pPr>
            <a:r>
              <a:rPr lang="en-US" sz="2300"/>
              <a:t>insure that any action it authorizes, funds, or carries out is not likely to jeopardize the continued existence of any listed species or result in the destruction or adverse modification of critical habitat. </a:t>
            </a:r>
            <a:endParaRPr/>
          </a:p>
          <a:p>
            <a:pPr indent="0" lvl="0" marL="0" rtl="0" algn="r">
              <a:lnSpc>
                <a:spcPct val="100000"/>
              </a:lnSpc>
              <a:spcBef>
                <a:spcPts val="408"/>
              </a:spcBef>
              <a:spcAft>
                <a:spcPts val="0"/>
              </a:spcAft>
              <a:buClr>
                <a:schemeClr val="dk2"/>
              </a:buClr>
              <a:buSzPct val="100000"/>
              <a:buNone/>
            </a:pPr>
            <a:r>
              <a:t/>
            </a:r>
            <a:endParaRPr/>
          </a:p>
          <a:p>
            <a:pPr indent="0" lvl="0" marL="0" rtl="0" algn="r">
              <a:lnSpc>
                <a:spcPct val="100000"/>
              </a:lnSpc>
              <a:spcBef>
                <a:spcPts val="408"/>
              </a:spcBef>
              <a:spcAft>
                <a:spcPts val="0"/>
              </a:spcAft>
              <a:buClr>
                <a:schemeClr val="dk2"/>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 name="Shape 82"/>
        <p:cNvGrpSpPr/>
        <p:nvPr/>
      </p:nvGrpSpPr>
      <p:grpSpPr>
        <a:xfrm>
          <a:off x="0" y="0"/>
          <a:ext cx="0" cy="0"/>
          <a:chOff x="0" y="0"/>
          <a:chExt cx="0" cy="0"/>
        </a:xfrm>
      </p:grpSpPr>
      <p:sp>
        <p:nvSpPr>
          <p:cNvPr id="83" name="Google Shape;83;p4"/>
          <p:cNvSpPr txBox="1"/>
          <p:nvPr/>
        </p:nvSpPr>
        <p:spPr>
          <a:xfrm>
            <a:off x="1819175" y="1183994"/>
            <a:ext cx="7190071" cy="750684"/>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chemeClr val="accent1"/>
              </a:buClr>
              <a:buSzPts val="3200"/>
              <a:buFont typeface="Arial Narrow"/>
              <a:buNone/>
            </a:pPr>
            <a:r>
              <a:t/>
            </a:r>
            <a:endParaRPr b="1" i="0" sz="3200" u="none" cap="none" strike="noStrike">
              <a:solidFill>
                <a:schemeClr val="dk1"/>
              </a:solidFill>
              <a:latin typeface="Times New Roman"/>
              <a:ea typeface="Times New Roman"/>
              <a:cs typeface="Times New Roman"/>
              <a:sym typeface="Times New Roman"/>
            </a:endParaRPr>
          </a:p>
        </p:txBody>
      </p:sp>
      <p:sp>
        <p:nvSpPr>
          <p:cNvPr id="84" name="Google Shape;84;p4"/>
          <p:cNvSpPr txBox="1"/>
          <p:nvPr/>
        </p:nvSpPr>
        <p:spPr>
          <a:xfrm>
            <a:off x="457200" y="2175309"/>
            <a:ext cx="8552046" cy="329184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800"/>
              <a:buFont typeface="Arial"/>
              <a:buNone/>
            </a:pPr>
            <a:r>
              <a:rPr b="0" i="0" lang="en-US" sz="1800" u="none" cap="none" strike="noStrike">
                <a:solidFill>
                  <a:schemeClr val="dk2"/>
                </a:solidFill>
                <a:latin typeface="Times New Roman"/>
                <a:ea typeface="Times New Roman"/>
                <a:cs typeface="Times New Roman"/>
                <a:sym typeface="Times New Roman"/>
              </a:rPr>
              <a:t>	</a:t>
            </a:r>
            <a:endParaRPr b="0" i="0" sz="1800" u="none" cap="none" strike="noStrike">
              <a:solidFill>
                <a:schemeClr val="dk2"/>
              </a:solidFill>
              <a:latin typeface="Times New Roman"/>
              <a:ea typeface="Times New Roman"/>
              <a:cs typeface="Times New Roman"/>
              <a:sym typeface="Times New Roman"/>
            </a:endParaRPr>
          </a:p>
        </p:txBody>
      </p:sp>
      <p:sp>
        <p:nvSpPr>
          <p:cNvPr id="85" name="Google Shape;85;p4"/>
          <p:cNvSpPr/>
          <p:nvPr/>
        </p:nvSpPr>
        <p:spPr>
          <a:xfrm>
            <a:off x="2079057" y="1802986"/>
            <a:ext cx="637673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Narrow"/>
                <a:ea typeface="Arial Narrow"/>
                <a:cs typeface="Arial Narrow"/>
                <a:sym typeface="Arial Narrow"/>
              </a:rPr>
              <a:t>Endangered Species - “any species which is in danger of extinction throughout all or a major portion of its range”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Narrow"/>
                <a:ea typeface="Arial Narrow"/>
                <a:cs typeface="Arial Narrow"/>
                <a:sym typeface="Arial Narrow"/>
              </a:rPr>
              <a:t>Threatened Species - “any species which is likely to become an endangered species within the foreseeable future”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Arial Narrow"/>
                <a:ea typeface="Arial Narrow"/>
                <a:cs typeface="Arial Narrow"/>
                <a:sym typeface="Arial Narrow"/>
              </a:rPr>
              <a:t>“Species” includes subspecies and Distinct Population Segments (DPSs) of vertebrates when they are: Discrete AND Significant (e.g., Gulf of Maine DPS of Atlantic salmon, Gulf of Maine DPS of Atlantic sturgeon, North Atlantic Right whale)</a:t>
            </a:r>
            <a:endParaRPr b="0" i="0" sz="2400" u="none" cap="none" strike="noStrike">
              <a:solidFill>
                <a:schemeClr val="dk2"/>
              </a:solidFill>
              <a:latin typeface="Arial Narrow"/>
              <a:ea typeface="Arial Narrow"/>
              <a:cs typeface="Arial Narrow"/>
              <a:sym typeface="Arial Narrow"/>
            </a:endParaRPr>
          </a:p>
        </p:txBody>
      </p:sp>
      <p:sp>
        <p:nvSpPr>
          <p:cNvPr id="86" name="Google Shape;86;p4"/>
          <p:cNvSpPr/>
          <p:nvPr/>
        </p:nvSpPr>
        <p:spPr>
          <a:xfrm>
            <a:off x="2079057" y="891606"/>
            <a:ext cx="693018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Narrow"/>
                <a:ea typeface="Arial Narrow"/>
                <a:cs typeface="Arial Narrow"/>
                <a:sym typeface="Arial Narrow"/>
              </a:rPr>
              <a:t>ESA Endangered and Threatened Species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0" name="Shape 90"/>
        <p:cNvGrpSpPr/>
        <p:nvPr/>
      </p:nvGrpSpPr>
      <p:grpSpPr>
        <a:xfrm>
          <a:off x="0" y="0"/>
          <a:ext cx="0" cy="0"/>
          <a:chOff x="0" y="0"/>
          <a:chExt cx="0" cy="0"/>
        </a:xfrm>
      </p:grpSpPr>
      <p:sp>
        <p:nvSpPr>
          <p:cNvPr id="91" name="Google Shape;91;p5"/>
          <p:cNvSpPr txBox="1"/>
          <p:nvPr>
            <p:ph type="title"/>
          </p:nvPr>
        </p:nvSpPr>
        <p:spPr>
          <a:xfrm>
            <a:off x="3201682" y="657225"/>
            <a:ext cx="5485118" cy="352426"/>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Clr>
                <a:schemeClr val="dk1"/>
              </a:buClr>
              <a:buSzPts val="4000"/>
              <a:buFont typeface="Arial Narrow"/>
              <a:buNone/>
            </a:pPr>
            <a:r>
              <a:rPr lang="en-US" sz="4000">
                <a:solidFill>
                  <a:schemeClr val="dk1"/>
                </a:solidFill>
              </a:rPr>
              <a:t>Section 7(a)(2) Process</a:t>
            </a:r>
            <a:endParaRPr/>
          </a:p>
        </p:txBody>
      </p:sp>
      <p:sp>
        <p:nvSpPr>
          <p:cNvPr id="92" name="Google Shape;92;p5"/>
          <p:cNvSpPr txBox="1"/>
          <p:nvPr>
            <p:ph idx="1" type="body"/>
          </p:nvPr>
        </p:nvSpPr>
        <p:spPr>
          <a:xfrm>
            <a:off x="3201682" y="3440882"/>
            <a:ext cx="5484812" cy="2912294"/>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chemeClr val="dk2"/>
              </a:buClr>
              <a:buSzPts val="2400"/>
              <a:buNone/>
            </a:pPr>
            <a:r>
              <a:t/>
            </a:r>
            <a:endParaRPr/>
          </a:p>
          <a:p>
            <a:pPr indent="0" lvl="0" marL="0" rtl="0" algn="r">
              <a:lnSpc>
                <a:spcPct val="100000"/>
              </a:lnSpc>
              <a:spcBef>
                <a:spcPts val="480"/>
              </a:spcBef>
              <a:spcAft>
                <a:spcPts val="0"/>
              </a:spcAft>
              <a:buClr>
                <a:schemeClr val="dk2"/>
              </a:buClr>
              <a:buSzPts val="2400"/>
              <a:buNone/>
            </a:pPr>
            <a:r>
              <a:t/>
            </a:r>
            <a:endParaRPr/>
          </a:p>
        </p:txBody>
      </p:sp>
      <p:pic>
        <p:nvPicPr>
          <p:cNvPr descr="07 consultation 2030203.eps                                    00012F05 gyrfalcon                      B8CB5183:" id="93" name="Google Shape;93;p5"/>
          <p:cNvPicPr preferRelativeResize="0"/>
          <p:nvPr/>
        </p:nvPicPr>
        <p:blipFill rotWithShape="1">
          <a:blip r:embed="rId3">
            <a:alphaModFix/>
          </a:blip>
          <a:srcRect b="0" l="0" r="0" t="0"/>
          <a:stretch/>
        </p:blipFill>
        <p:spPr>
          <a:xfrm>
            <a:off x="705394" y="1390651"/>
            <a:ext cx="7972869" cy="52902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02ec51f84a_3_17"/>
          <p:cNvSpPr txBox="1"/>
          <p:nvPr>
            <p:ph type="title"/>
          </p:nvPr>
        </p:nvSpPr>
        <p:spPr>
          <a:xfrm>
            <a:off x="761900" y="622525"/>
            <a:ext cx="7829700" cy="6564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Arial Narrow"/>
              <a:buNone/>
            </a:pPr>
            <a:r>
              <a:rPr lang="en-US"/>
              <a:t>Identify the Action Area</a:t>
            </a:r>
            <a:br>
              <a:rPr lang="en-US"/>
            </a:br>
            <a:endParaRPr>
              <a:solidFill>
                <a:schemeClr val="dk1"/>
              </a:solidFill>
            </a:endParaRPr>
          </a:p>
        </p:txBody>
      </p:sp>
      <p:pic>
        <p:nvPicPr>
          <p:cNvPr id="99" name="Google Shape;99;g302ec51f84a_3_17"/>
          <p:cNvPicPr preferRelativeResize="0"/>
          <p:nvPr/>
        </p:nvPicPr>
        <p:blipFill rotWithShape="1">
          <a:blip r:embed="rId3">
            <a:alphaModFix/>
          </a:blip>
          <a:srcRect b="0" l="0" r="0" t="0"/>
          <a:stretch/>
        </p:blipFill>
        <p:spPr>
          <a:xfrm>
            <a:off x="1841863" y="1387500"/>
            <a:ext cx="5460270" cy="4646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9"/>
          <p:cNvSpPr txBox="1"/>
          <p:nvPr>
            <p:ph type="title"/>
          </p:nvPr>
        </p:nvSpPr>
        <p:spPr>
          <a:xfrm>
            <a:off x="857100" y="415025"/>
            <a:ext cx="7829700" cy="10788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1"/>
              </a:buClr>
              <a:buSzPct val="100000"/>
              <a:buFont typeface="Arial Narrow"/>
              <a:buNone/>
            </a:pPr>
            <a:r>
              <a:rPr lang="en-US"/>
              <a:t>Identify Species Present</a:t>
            </a:r>
            <a:endParaRPr/>
          </a:p>
          <a:p>
            <a:pPr indent="0" lvl="0" marL="0" rtl="0" algn="ctr">
              <a:lnSpc>
                <a:spcPct val="100000"/>
              </a:lnSpc>
              <a:spcBef>
                <a:spcPts val="0"/>
              </a:spcBef>
              <a:spcAft>
                <a:spcPts val="0"/>
              </a:spcAft>
              <a:buClr>
                <a:schemeClr val="accent1"/>
              </a:buClr>
              <a:buSzPct val="100000"/>
              <a:buFont typeface="Arial Narrow"/>
              <a:buNone/>
            </a:pPr>
            <a:r>
              <a:rPr lang="en-US"/>
              <a:t>GARFO Section 7 Mapper</a:t>
            </a:r>
            <a:br>
              <a:rPr lang="en-US"/>
            </a:br>
            <a:endParaRPr>
              <a:solidFill>
                <a:schemeClr val="dk1"/>
              </a:solidFill>
            </a:endParaRPr>
          </a:p>
        </p:txBody>
      </p:sp>
      <p:sp>
        <p:nvSpPr>
          <p:cNvPr id="105" name="Google Shape;105;p9"/>
          <p:cNvSpPr txBox="1"/>
          <p:nvPr>
            <p:ph idx="1" type="body"/>
          </p:nvPr>
        </p:nvSpPr>
        <p:spPr>
          <a:xfrm>
            <a:off x="489675" y="1647575"/>
            <a:ext cx="8135100" cy="4100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80"/>
              </a:spcBef>
              <a:spcAft>
                <a:spcPts val="0"/>
              </a:spcAft>
              <a:buClr>
                <a:schemeClr val="dk2"/>
              </a:buClr>
              <a:buSzPts val="2400"/>
              <a:buNone/>
            </a:pPr>
            <a:r>
              <a:rPr lang="en-US" sz="2000">
                <a:solidFill>
                  <a:srgbClr val="00223F"/>
                </a:solidFill>
              </a:rPr>
              <a:t>The species under NMFS jurisdiction and their designated critical habitat that is most commonly encountered for projects in Maine:</a:t>
            </a:r>
            <a:endParaRPr sz="2000">
              <a:solidFill>
                <a:srgbClr val="00223F"/>
              </a:solidFill>
            </a:endParaRPr>
          </a:p>
          <a:p>
            <a:pPr indent="-355600" lvl="0" marL="457200" rtl="0" algn="l">
              <a:lnSpc>
                <a:spcPct val="100000"/>
              </a:lnSpc>
              <a:spcBef>
                <a:spcPts val="480"/>
              </a:spcBef>
              <a:spcAft>
                <a:spcPts val="0"/>
              </a:spcAft>
              <a:buClr>
                <a:srgbClr val="00223F"/>
              </a:buClr>
              <a:buSzPts val="2000"/>
              <a:buChar char="•"/>
            </a:pPr>
            <a:r>
              <a:rPr lang="en-US" sz="2000">
                <a:solidFill>
                  <a:srgbClr val="00223F"/>
                </a:solidFill>
              </a:rPr>
              <a:t>Atlantic sturgeon, shortnose sturgeon, Atlantic salmon, several whale species including North Atlantic right whale, sea turtles</a:t>
            </a:r>
            <a:endParaRPr sz="2000">
              <a:solidFill>
                <a:srgbClr val="00223F"/>
              </a:solidFill>
            </a:endParaRPr>
          </a:p>
          <a:p>
            <a:pPr indent="-355600" lvl="0" marL="457200" rtl="0" algn="l">
              <a:lnSpc>
                <a:spcPct val="100000"/>
              </a:lnSpc>
              <a:spcBef>
                <a:spcPts val="0"/>
              </a:spcBef>
              <a:spcAft>
                <a:spcPts val="0"/>
              </a:spcAft>
              <a:buClr>
                <a:srgbClr val="00223F"/>
              </a:buClr>
              <a:buSzPts val="2000"/>
              <a:buChar char="•"/>
            </a:pPr>
            <a:r>
              <a:rPr lang="en-US" sz="2000">
                <a:solidFill>
                  <a:srgbClr val="00223F"/>
                </a:solidFill>
              </a:rPr>
              <a:t>Atlantic sturgeon and North Atlantic right whale critical habitats</a:t>
            </a:r>
            <a:endParaRPr sz="2000">
              <a:solidFill>
                <a:srgbClr val="00223F"/>
              </a:solidFill>
            </a:endParaRPr>
          </a:p>
          <a:p>
            <a:pPr indent="0" lvl="0" marL="0" rtl="0" algn="l">
              <a:lnSpc>
                <a:spcPct val="100000"/>
              </a:lnSpc>
              <a:spcBef>
                <a:spcPts val="480"/>
              </a:spcBef>
              <a:spcAft>
                <a:spcPts val="0"/>
              </a:spcAft>
              <a:buClr>
                <a:schemeClr val="dk2"/>
              </a:buClr>
              <a:buSzPts val="2400"/>
              <a:buNone/>
            </a:pPr>
            <a:r>
              <a:t/>
            </a:r>
            <a:endParaRPr sz="2000">
              <a:solidFill>
                <a:srgbClr val="00223F"/>
              </a:solidFill>
            </a:endParaRPr>
          </a:p>
          <a:p>
            <a:pPr indent="0" lvl="0" marL="0" rtl="0" algn="l">
              <a:lnSpc>
                <a:spcPct val="100000"/>
              </a:lnSpc>
              <a:spcBef>
                <a:spcPts val="480"/>
              </a:spcBef>
              <a:spcAft>
                <a:spcPts val="0"/>
              </a:spcAft>
              <a:buClr>
                <a:schemeClr val="dk2"/>
              </a:buClr>
              <a:buSzPts val="2400"/>
              <a:buNone/>
            </a:pPr>
            <a:r>
              <a:rPr lang="en-US" sz="2000">
                <a:solidFill>
                  <a:srgbClr val="00223F"/>
                </a:solidFill>
              </a:rPr>
              <a:t>Use our online interactive Section 7 Mapper to determine what species and critical habitat that may be present:</a:t>
            </a:r>
            <a:endParaRPr sz="2000">
              <a:solidFill>
                <a:srgbClr val="00223F"/>
              </a:solidFill>
            </a:endParaRPr>
          </a:p>
          <a:p>
            <a:pPr indent="0" lvl="0" marL="0" rtl="0" algn="l">
              <a:lnSpc>
                <a:spcPct val="100000"/>
              </a:lnSpc>
              <a:spcBef>
                <a:spcPts val="480"/>
              </a:spcBef>
              <a:spcAft>
                <a:spcPts val="0"/>
              </a:spcAft>
              <a:buClr>
                <a:schemeClr val="dk2"/>
              </a:buClr>
              <a:buSzPts val="2400"/>
              <a:buNone/>
            </a:pPr>
            <a:r>
              <a:rPr b="1" lang="en-US" sz="2200">
                <a:solidFill>
                  <a:srgbClr val="0000FF"/>
                </a:solidFill>
              </a:rPr>
              <a:t>https://www.fisheries.noaa.gov/new-england-mid-atlantic/consultations/</a:t>
            </a:r>
            <a:endParaRPr b="1" sz="2200">
              <a:solidFill>
                <a:srgbClr val="0000FF"/>
              </a:solidFill>
            </a:endParaRPr>
          </a:p>
          <a:p>
            <a:pPr indent="0" lvl="0" marL="0" rtl="0" algn="l">
              <a:lnSpc>
                <a:spcPct val="100000"/>
              </a:lnSpc>
              <a:spcBef>
                <a:spcPts val="480"/>
              </a:spcBef>
              <a:spcAft>
                <a:spcPts val="0"/>
              </a:spcAft>
              <a:buClr>
                <a:schemeClr val="dk2"/>
              </a:buClr>
              <a:buSzPts val="2400"/>
              <a:buNone/>
            </a:pPr>
            <a:r>
              <a:rPr b="1" lang="en-US" sz="2200">
                <a:solidFill>
                  <a:srgbClr val="0000FF"/>
                </a:solidFill>
              </a:rPr>
              <a:t>section-7-species-critical-habitat-information-maps-greater</a:t>
            </a:r>
            <a:endParaRPr b="1" sz="2200">
              <a:solidFill>
                <a:srgbClr val="0000FF"/>
              </a:solidFill>
            </a:endParaRPr>
          </a:p>
        </p:txBody>
      </p:sp>
      <p:sp>
        <p:nvSpPr>
          <p:cNvPr id="106" name="Google Shape;106;p9"/>
          <p:cNvSpPr txBox="1"/>
          <p:nvPr>
            <p:ph idx="12" type="sldNum"/>
          </p:nvPr>
        </p:nvSpPr>
        <p:spPr>
          <a:xfrm>
            <a:off x="2285999" y="6355080"/>
            <a:ext cx="6400801" cy="502919"/>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800"/>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02ec51f84a_2_0"/>
          <p:cNvSpPr txBox="1"/>
          <p:nvPr>
            <p:ph type="title"/>
          </p:nvPr>
        </p:nvSpPr>
        <p:spPr>
          <a:xfrm>
            <a:off x="1207450" y="1141675"/>
            <a:ext cx="7479300" cy="13986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800"/>
              <a:buNone/>
            </a:pPr>
            <a:r>
              <a:rPr lang="en-US"/>
              <a:t>early consultation/initial screening of projects for “may affect” determinations</a:t>
            </a:r>
            <a:endParaRPr/>
          </a:p>
        </p:txBody>
      </p:sp>
      <p:sp>
        <p:nvSpPr>
          <p:cNvPr id="113" name="Google Shape;113;g302ec51f84a_2_0"/>
          <p:cNvSpPr txBox="1"/>
          <p:nvPr>
            <p:ph idx="1" type="body"/>
          </p:nvPr>
        </p:nvSpPr>
        <p:spPr>
          <a:xfrm>
            <a:off x="2000950" y="3127150"/>
            <a:ext cx="6685800" cy="3113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360"/>
              </a:spcBef>
              <a:spcAft>
                <a:spcPts val="0"/>
              </a:spcAft>
              <a:buSzPts val="1800"/>
              <a:buNone/>
            </a:pPr>
            <a:r>
              <a:rPr lang="en-US"/>
              <a:t>USACE projects that are within critical habitat or where ESA species may occur could potentially have three outcomes:</a:t>
            </a:r>
            <a:endParaRPr/>
          </a:p>
          <a:p>
            <a:pPr indent="-342900" lvl="0" marL="457200" rtl="0" algn="l">
              <a:lnSpc>
                <a:spcPct val="100000"/>
              </a:lnSpc>
              <a:spcBef>
                <a:spcPts val="360"/>
              </a:spcBef>
              <a:spcAft>
                <a:spcPts val="0"/>
              </a:spcAft>
              <a:buSzPts val="1800"/>
              <a:buAutoNum type="arabicParenR"/>
            </a:pPr>
            <a:r>
              <a:rPr lang="en-US"/>
              <a:t>no effect</a:t>
            </a:r>
            <a:endParaRPr/>
          </a:p>
          <a:p>
            <a:pPr indent="-342900" lvl="0" marL="457200" rtl="0" algn="l">
              <a:lnSpc>
                <a:spcPct val="100000"/>
              </a:lnSpc>
              <a:spcBef>
                <a:spcPts val="0"/>
              </a:spcBef>
              <a:spcAft>
                <a:spcPts val="0"/>
              </a:spcAft>
              <a:buSzPts val="1800"/>
              <a:buAutoNum type="arabicParenR"/>
            </a:pPr>
            <a:r>
              <a:rPr lang="en-US"/>
              <a:t>not likely to adversely affect or;</a:t>
            </a:r>
            <a:endParaRPr/>
          </a:p>
          <a:p>
            <a:pPr indent="-342900" lvl="0" marL="457200" rtl="0" algn="l">
              <a:lnSpc>
                <a:spcPct val="100000"/>
              </a:lnSpc>
              <a:spcBef>
                <a:spcPts val="0"/>
              </a:spcBef>
              <a:spcAft>
                <a:spcPts val="0"/>
              </a:spcAft>
              <a:buSzPts val="1800"/>
              <a:buAutoNum type="arabicParenR"/>
            </a:pPr>
            <a:r>
              <a:rPr lang="en-US"/>
              <a:t>likely to adversely affect ESA listed species or critical habitat</a:t>
            </a:r>
            <a:endParaRPr/>
          </a:p>
          <a:p>
            <a:pPr indent="0" lvl="0" marL="0" rtl="0" algn="l">
              <a:lnSpc>
                <a:spcPct val="100000"/>
              </a:lnSpc>
              <a:spcBef>
                <a:spcPts val="360"/>
              </a:spcBef>
              <a:spcAft>
                <a:spcPts val="0"/>
              </a:spcAft>
              <a:buSzPts val="1800"/>
              <a:buNone/>
            </a:pPr>
            <a:r>
              <a:rPr lang="en-US"/>
              <a:t>NOAA can provide “Technical Assistance” to help the agency make the right determinations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457200" y="457200"/>
            <a:ext cx="8229600" cy="6760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Font typeface="Arial Narrow"/>
              <a:buNone/>
            </a:pPr>
            <a:r>
              <a:rPr lang="en-US" sz="2400">
                <a:solidFill>
                  <a:schemeClr val="dk1"/>
                </a:solidFill>
              </a:rPr>
              <a:t>Informal consultation: Not Likely to Adversely Affect (NLAA), </a:t>
            </a:r>
            <a:br>
              <a:rPr lang="en-US" sz="2400">
                <a:solidFill>
                  <a:schemeClr val="dk1"/>
                </a:solidFill>
              </a:rPr>
            </a:br>
            <a:r>
              <a:rPr lang="en-US" sz="2400">
                <a:solidFill>
                  <a:schemeClr val="dk1"/>
                </a:solidFill>
              </a:rPr>
              <a:t>only if </a:t>
            </a:r>
            <a:r>
              <a:rPr lang="en-US" sz="2400" u="sng">
                <a:solidFill>
                  <a:schemeClr val="dk1"/>
                </a:solidFill>
              </a:rPr>
              <a:t>all</a:t>
            </a:r>
            <a:r>
              <a:rPr lang="en-US" sz="2400">
                <a:solidFill>
                  <a:schemeClr val="dk1"/>
                </a:solidFill>
              </a:rPr>
              <a:t> effects are: </a:t>
            </a:r>
            <a:endParaRPr sz="2400">
              <a:solidFill>
                <a:schemeClr val="dk1"/>
              </a:solidFill>
            </a:endParaRPr>
          </a:p>
        </p:txBody>
      </p:sp>
      <p:sp>
        <p:nvSpPr>
          <p:cNvPr id="119" name="Google Shape;119;p6"/>
          <p:cNvSpPr txBox="1"/>
          <p:nvPr>
            <p:ph idx="1" type="body"/>
          </p:nvPr>
        </p:nvSpPr>
        <p:spPr>
          <a:xfrm>
            <a:off x="746077" y="4125354"/>
            <a:ext cx="8229600" cy="2176588"/>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2"/>
              </a:buClr>
              <a:buSzPts val="2800"/>
              <a:buChar char="•"/>
            </a:pPr>
            <a:r>
              <a:rPr lang="en-US" sz="2800"/>
              <a:t>Proposed action may adversely affect one or more ESA listed species or designated critical habitat </a:t>
            </a:r>
            <a:endParaRPr sz="2800"/>
          </a:p>
          <a:p>
            <a:pPr indent="-342900" lvl="0" marL="342900" rtl="0" algn="l">
              <a:lnSpc>
                <a:spcPct val="100000"/>
              </a:lnSpc>
              <a:spcBef>
                <a:spcPts val="0"/>
              </a:spcBef>
              <a:spcAft>
                <a:spcPts val="0"/>
              </a:spcAft>
              <a:buClr>
                <a:schemeClr val="dk2"/>
              </a:buClr>
              <a:buSzPts val="2800"/>
              <a:buChar char="•"/>
            </a:pPr>
            <a:r>
              <a:rPr lang="en-US" sz="2800"/>
              <a:t>Results in the issuance of a Biological Opinion, which may include an Incidental Take Statement </a:t>
            </a:r>
            <a:endParaRPr sz="2800"/>
          </a:p>
          <a:p>
            <a:pPr indent="-139700" lvl="0" marL="342900" rtl="0" algn="l">
              <a:lnSpc>
                <a:spcPct val="100000"/>
              </a:lnSpc>
              <a:spcBef>
                <a:spcPts val="640"/>
              </a:spcBef>
              <a:spcAft>
                <a:spcPts val="0"/>
              </a:spcAft>
              <a:buClr>
                <a:schemeClr val="dk2"/>
              </a:buClr>
              <a:buSzPts val="3200"/>
              <a:buNone/>
            </a:pPr>
            <a:r>
              <a:t/>
            </a:r>
            <a:endParaRPr/>
          </a:p>
        </p:txBody>
      </p:sp>
      <p:sp>
        <p:nvSpPr>
          <p:cNvPr id="120" name="Google Shape;120;p6"/>
          <p:cNvSpPr txBox="1"/>
          <p:nvPr/>
        </p:nvSpPr>
        <p:spPr>
          <a:xfrm>
            <a:off x="457200" y="3208708"/>
            <a:ext cx="8229600" cy="67601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800"/>
              <a:buFont typeface="Arial Narrow"/>
              <a:buNone/>
            </a:pPr>
            <a:r>
              <a:rPr b="1" i="0" lang="en-US" sz="2800" u="none" cap="none" strike="noStrike">
                <a:solidFill>
                  <a:schemeClr val="dk1"/>
                </a:solidFill>
                <a:latin typeface="Arial Narrow"/>
                <a:ea typeface="Arial Narrow"/>
                <a:cs typeface="Arial Narrow"/>
                <a:sym typeface="Arial Narrow"/>
              </a:rPr>
              <a:t>Formal consultation: Likely to Adversely </a:t>
            </a:r>
            <a:r>
              <a:rPr b="1" i="0" lang="en-US" sz="2800" u="none" cap="none" strike="noStrike">
                <a:solidFill>
                  <a:schemeClr val="dk1"/>
                </a:solidFill>
                <a:latin typeface="Arial Narrow"/>
                <a:ea typeface="Arial Narrow"/>
                <a:cs typeface="Arial Narrow"/>
                <a:sym typeface="Arial Narrow"/>
                <a:extLst>
                  <a:ext uri="http://customooxmlschemas.google.com/">
                    <go:slidesCustomData xmlns:go="http://customooxmlschemas.google.com/" textRoundtripDataId="0"/>
                  </a:ext>
                </a:extLst>
              </a:rPr>
              <a:t>Affect</a:t>
            </a:r>
            <a:r>
              <a:rPr b="1" i="0" lang="en-US" sz="2800" u="none" cap="none" strike="noStrike">
                <a:solidFill>
                  <a:schemeClr val="dk1"/>
                </a:solidFill>
                <a:latin typeface="Arial Narrow"/>
                <a:ea typeface="Arial Narrow"/>
                <a:cs typeface="Arial Narrow"/>
                <a:sym typeface="Arial Narrow"/>
              </a:rPr>
              <a:t>; </a:t>
            </a:r>
            <a:endParaRPr b="1" i="0" sz="2800" u="none" cap="none" strike="noStrike">
              <a:solidFill>
                <a:schemeClr val="dk1"/>
              </a:solidFill>
              <a:latin typeface="Arial Narrow"/>
              <a:ea typeface="Arial Narrow"/>
              <a:cs typeface="Arial Narrow"/>
              <a:sym typeface="Arial Narrow"/>
            </a:endParaRPr>
          </a:p>
        </p:txBody>
      </p:sp>
      <p:sp>
        <p:nvSpPr>
          <p:cNvPr id="121" name="Google Shape;121;p6"/>
          <p:cNvSpPr txBox="1"/>
          <p:nvPr/>
        </p:nvSpPr>
        <p:spPr>
          <a:xfrm>
            <a:off x="746077" y="1285615"/>
            <a:ext cx="8229600" cy="1765593"/>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00467F"/>
              </a:buClr>
              <a:buSzPts val="2800"/>
              <a:buFont typeface="Arial"/>
              <a:buChar char="•"/>
            </a:pPr>
            <a:r>
              <a:rPr b="0" i="0" lang="en-US" sz="2800" u="none" cap="none" strike="noStrike">
                <a:solidFill>
                  <a:srgbClr val="00467F"/>
                </a:solidFill>
                <a:latin typeface="Arial Narrow"/>
                <a:ea typeface="Arial Narrow"/>
                <a:cs typeface="Arial Narrow"/>
                <a:sym typeface="Arial Narrow"/>
              </a:rPr>
              <a:t>Beneficial = Positive effects, no adverse effects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467F"/>
              </a:buClr>
              <a:buSzPts val="2800"/>
              <a:buFont typeface="Arial"/>
              <a:buChar char="•"/>
            </a:pPr>
            <a:r>
              <a:rPr b="0" i="0" lang="en-US" sz="2800" u="none" cap="none" strike="noStrike">
                <a:solidFill>
                  <a:srgbClr val="00467F"/>
                </a:solidFill>
                <a:latin typeface="Arial Narrow"/>
                <a:ea typeface="Arial Narrow"/>
                <a:cs typeface="Arial Narrow"/>
                <a:sym typeface="Arial Narrow"/>
              </a:rPr>
              <a:t>Discountable = extremely unlikely to occur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560"/>
              </a:spcBef>
              <a:spcAft>
                <a:spcPts val="0"/>
              </a:spcAft>
              <a:buClr>
                <a:srgbClr val="00467F"/>
              </a:buClr>
              <a:buSzPts val="2800"/>
              <a:buFont typeface="Arial"/>
              <a:buChar char="•"/>
            </a:pPr>
            <a:r>
              <a:rPr b="0" i="0" lang="en-US" sz="2800" u="none" cap="none" strike="noStrike">
                <a:solidFill>
                  <a:srgbClr val="00467F"/>
                </a:solidFill>
                <a:latin typeface="Arial Narrow"/>
                <a:ea typeface="Arial Narrow"/>
                <a:cs typeface="Arial Narrow"/>
                <a:sym typeface="Arial Narrow"/>
              </a:rPr>
              <a:t>Insignificant = impacts are not detectable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60"/>
              </a:spcBef>
              <a:spcAft>
                <a:spcPts val="0"/>
              </a:spcAft>
              <a:buClr>
                <a:schemeClr val="dk2"/>
              </a:buClr>
              <a:buSzPts val="2800"/>
              <a:buFont typeface="Arial"/>
              <a:buNone/>
            </a:pPr>
            <a:r>
              <a:t/>
            </a:r>
            <a:endParaRPr b="0" i="0" sz="2800" u="none" cap="none" strike="noStrike">
              <a:solidFill>
                <a:srgbClr val="00467F"/>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NOAA Fisheries Content Slide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2012-07-23T20:47:30Z</dcterms:created>
  <dc:creator>David Bean</dc:creator>
</cp:coreProperties>
</file>